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Lst>
  <p:notesMasterIdLst>
    <p:notesMasterId r:id="rId10"/>
  </p:notesMasterIdLst>
  <p:sldIdLst>
    <p:sldId id="256" r:id="rId9"/>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 Type="http://schemas.openxmlformats.org/officeDocument/2006/relationships/slide" Target="slides/slide8.xml"/><Relationship Id="rId16" Type="http://schemas.openxmlformats.org/officeDocument/2006/relationships/slide" Target="slides/slide7.xml"/><Relationship Id="rId15" Type="http://schemas.openxmlformats.org/officeDocument/2006/relationships/slide" Target="slides/slide6.xml"/><Relationship Id="rId14" Type="http://schemas.openxmlformats.org/officeDocument/2006/relationships/slide" Target="slides/slide5.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2" name="PlaceHolder 1"/>
          <p:cNvSpPr>
            <a:spLocks noGrp="1"/>
          </p:cNvSpPr>
          <p:nvPr>
            <p:ph type="sldImg"/>
          </p:nvPr>
        </p:nvSpPr>
        <p:spPr>
          <a:xfrm>
            <a:off x="381240" y="694800"/>
            <a:ext cx="6095160" cy="3428640"/>
          </a:xfrm>
          <a:prstGeom prst="rect">
            <a:avLst/>
          </a:prstGeom>
          <a:noFill/>
          <a:ln w="0">
            <a:noFill/>
          </a:ln>
        </p:spPr>
        <p:txBody>
          <a:bodyPr lIns="0" tIns="0" rIns="0" bIns="0" anchor="ctr">
            <a:noAutofit/>
          </a:bodyPr>
          <a:p>
            <a:r>
              <a:rPr lang="da-DK" sz="2600" b="0" strike="noStrike" spc="-1">
                <a:solidFill>
                  <a:srgbClr val="EEEEEE"/>
                </a:solidFill>
                <a:latin typeface="Roboto"/>
              </a:rPr>
              <a:t>Click to </a:t>
            </a:r>
            <a:r>
              <a:rPr lang="da-DK" sz="2600" b="0" strike="noStrike" spc="-1">
                <a:solidFill>
                  <a:srgbClr val="EEEEEE"/>
                </a:solidFill>
                <a:latin typeface="Roboto"/>
              </a:rPr>
              <a:t>move </a:t>
            </a:r>
            <a:r>
              <a:rPr lang="da-DK" sz="2600" b="0" strike="noStrike" spc="-1">
                <a:solidFill>
                  <a:srgbClr val="EEEEEE"/>
                </a:solidFill>
                <a:latin typeface="Roboto"/>
              </a:rPr>
              <a:t>the </a:t>
            </a:r>
            <a:r>
              <a:rPr lang="da-DK" sz="2600" b="0" strike="noStrike" spc="-1">
                <a:solidFill>
                  <a:srgbClr val="EEEEEE"/>
                </a:solidFill>
                <a:latin typeface="Roboto"/>
              </a:rPr>
              <a:t>slide</a:t>
            </a:r>
            <a:endParaRPr lang="da-DK" sz="2600" b="0" strike="noStrike" spc="-1">
              <a:solidFill>
                <a:srgbClr val="EEEEEE"/>
              </a:solidFill>
              <a:latin typeface="Roboto"/>
            </a:endParaRPr>
          </a:p>
        </p:txBody>
      </p:sp>
      <p:sp>
        <p:nvSpPr>
          <p:cNvPr id="283" name="PlaceHolder 2"/>
          <p:cNvSpPr>
            <a:spLocks noGrp="1"/>
          </p:cNvSpPr>
          <p:nvPr>
            <p:ph type="body"/>
          </p:nvPr>
        </p:nvSpPr>
        <p:spPr>
          <a:xfrm>
            <a:off x="685800" y="4343400"/>
            <a:ext cx="5486040" cy="4114440"/>
          </a:xfrm>
          <a:prstGeom prst="rect">
            <a:avLst/>
          </a:prstGeom>
          <a:noFill/>
          <a:ln w="0">
            <a:noFill/>
          </a:ln>
        </p:spPr>
        <p:txBody>
          <a:bodyPr lIns="0" tIns="0" rIns="0" bIns="0" anchor="t">
            <a:noAutofit/>
          </a:bodyPr>
          <a:p>
            <a:r>
              <a:rPr lang="da-DK" sz="2000" b="0" strike="noStrike" spc="-1">
                <a:latin typeface="Arial" panose="020B0604020202020204"/>
              </a:rPr>
              <a:t>Click to </a:t>
            </a:r>
            <a:r>
              <a:rPr lang="da-DK" sz="2000" b="0" strike="noStrike" spc="-1">
                <a:latin typeface="Arial" panose="020B0604020202020204"/>
              </a:rPr>
              <a:t>edit the </a:t>
            </a:r>
            <a:r>
              <a:rPr lang="da-DK" sz="2000" b="0" strike="noStrike" spc="-1">
                <a:latin typeface="Arial" panose="020B0604020202020204"/>
              </a:rPr>
              <a:t>notes </a:t>
            </a:r>
            <a:r>
              <a:rPr lang="da-DK" sz="2000" b="0" strike="noStrike" spc="-1">
                <a:latin typeface="Arial" panose="020B0604020202020204"/>
              </a:rPr>
              <a:t>format</a:t>
            </a:r>
            <a:endParaRPr lang="da-DK" sz="2000" b="0" strike="noStrike" spc="-1">
              <a:latin typeface="Arial" panose="020B0604020202020204"/>
            </a:endParaRPr>
          </a:p>
        </p:txBody>
      </p:sp>
      <p:sp>
        <p:nvSpPr>
          <p:cNvPr id="284" name="PlaceHolder 3"/>
          <p:cNvSpPr>
            <a:spLocks noGrp="1"/>
          </p:cNvSpPr>
          <p:nvPr>
            <p:ph type="hdr"/>
          </p:nvPr>
        </p:nvSpPr>
        <p:spPr>
          <a:xfrm>
            <a:off x="0" y="0"/>
            <a:ext cx="2975760" cy="456840"/>
          </a:xfrm>
          <a:prstGeom prst="rect">
            <a:avLst/>
          </a:prstGeom>
          <a:noFill/>
          <a:ln w="0">
            <a:noFill/>
          </a:ln>
        </p:spPr>
        <p:txBody>
          <a:bodyPr lIns="0" tIns="0" rIns="0" bIns="0" anchor="t">
            <a:noAutofit/>
          </a:bodyPr>
          <a:p>
            <a:r>
              <a:rPr lang="da-DK" sz="1400" b="0" strike="noStrike" spc="-1">
                <a:latin typeface="Times New Roman" panose="02020603050405020304"/>
              </a:rPr>
              <a:t>&lt;header&gt;</a:t>
            </a:r>
            <a:endParaRPr lang="da-DK" sz="1400" b="0" strike="noStrike" spc="-1">
              <a:latin typeface="Times New Roman" panose="02020603050405020304"/>
            </a:endParaRPr>
          </a:p>
        </p:txBody>
      </p:sp>
      <p:sp>
        <p:nvSpPr>
          <p:cNvPr id="285" name="PlaceHolder 4"/>
          <p:cNvSpPr>
            <a:spLocks noGrp="1"/>
          </p:cNvSpPr>
          <p:nvPr>
            <p:ph type="dt" idx="7"/>
          </p:nvPr>
        </p:nvSpPr>
        <p:spPr>
          <a:xfrm>
            <a:off x="3881880" y="0"/>
            <a:ext cx="2975760" cy="456840"/>
          </a:xfrm>
          <a:prstGeom prst="rect">
            <a:avLst/>
          </a:prstGeom>
          <a:noFill/>
          <a:ln w="0">
            <a:noFill/>
          </a:ln>
        </p:spPr>
        <p:txBody>
          <a:bodyPr lIns="0" tIns="0" rIns="0" bIns="0" anchor="t">
            <a:noAutofit/>
          </a:bodyPr>
          <a:lstStyle>
            <a:lvl1pPr algn="r">
              <a:buNone/>
              <a:defRPr lang="da-DK" sz="1400" b="0" strike="noStrike" spc="-1">
                <a:latin typeface="Times New Roman" panose="02020603050405020304"/>
              </a:defRPr>
            </a:lvl1pPr>
          </a:lstStyle>
          <a:p>
            <a:pPr algn="r">
              <a:buNone/>
            </a:pPr>
            <a:r>
              <a:rPr lang="da-DK" sz="1400" b="0" strike="noStrike" spc="-1">
                <a:latin typeface="Times New Roman" panose="02020603050405020304"/>
              </a:rPr>
              <a:t>&lt;date/time&gt;</a:t>
            </a:r>
            <a:endParaRPr lang="da-DK" sz="1400" b="0" strike="noStrike" spc="-1">
              <a:latin typeface="Times New Roman" panose="02020603050405020304"/>
            </a:endParaRPr>
          </a:p>
        </p:txBody>
      </p:sp>
      <p:sp>
        <p:nvSpPr>
          <p:cNvPr id="286" name="PlaceHolder 5"/>
          <p:cNvSpPr>
            <a:spLocks noGrp="1"/>
          </p:cNvSpPr>
          <p:nvPr>
            <p:ph type="ftr" idx="8"/>
          </p:nvPr>
        </p:nvSpPr>
        <p:spPr>
          <a:xfrm>
            <a:off x="0" y="8686800"/>
            <a:ext cx="2975760" cy="456840"/>
          </a:xfrm>
          <a:prstGeom prst="rect">
            <a:avLst/>
          </a:prstGeom>
          <a:noFill/>
          <a:ln w="0">
            <a:noFill/>
          </a:ln>
        </p:spPr>
        <p:txBody>
          <a:bodyPr lIns="0" tIns="0" rIns="0" bIns="0" anchor="b">
            <a:noAutofit/>
          </a:bodyPr>
          <a:lstStyle>
            <a:lvl1pPr>
              <a:defRPr lang="da-DK" sz="1400" b="0" strike="noStrike" spc="-1">
                <a:latin typeface="Times New Roman" panose="02020603050405020304"/>
              </a:defRPr>
            </a:lvl1pPr>
          </a:lstStyle>
          <a:p>
            <a:r>
              <a:rPr lang="da-DK" sz="1400" b="0" strike="noStrike" spc="-1">
                <a:latin typeface="Times New Roman" panose="02020603050405020304"/>
              </a:rPr>
              <a:t>&lt;footer&gt;</a:t>
            </a:r>
            <a:endParaRPr lang="da-DK" sz="1400" b="0" strike="noStrike" spc="-1">
              <a:latin typeface="Times New Roman" panose="02020603050405020304"/>
            </a:endParaRPr>
          </a:p>
        </p:txBody>
      </p:sp>
      <p:sp>
        <p:nvSpPr>
          <p:cNvPr id="287" name="PlaceHolder 6"/>
          <p:cNvSpPr>
            <a:spLocks noGrp="1"/>
          </p:cNvSpPr>
          <p:nvPr>
            <p:ph type="sldNum" idx="9"/>
          </p:nvPr>
        </p:nvSpPr>
        <p:spPr>
          <a:xfrm>
            <a:off x="3881880" y="8686800"/>
            <a:ext cx="2975760" cy="456840"/>
          </a:xfrm>
          <a:prstGeom prst="rect">
            <a:avLst/>
          </a:prstGeom>
          <a:noFill/>
          <a:ln w="0">
            <a:noFill/>
          </a:ln>
        </p:spPr>
        <p:txBody>
          <a:bodyPr lIns="0" tIns="0" rIns="0" bIns="0" anchor="b">
            <a:noAutofit/>
          </a:bodyPr>
          <a:lstStyle>
            <a:lvl1pPr algn="r">
              <a:buNone/>
              <a:defRPr lang="da-DK" sz="1400" b="0" strike="noStrike" spc="-1">
                <a:latin typeface="Times New Roman" panose="02020603050405020304"/>
              </a:defRPr>
            </a:lvl1pPr>
          </a:lstStyle>
          <a:p>
            <a:pPr algn="r">
              <a:buNone/>
            </a:pPr>
            <a:fld id="{EB521028-8882-4175-9C02-E44118979350}" type="slidenum">
              <a:rPr lang="da-DK" sz="1400" b="0" strike="noStrike" spc="-1">
                <a:latin typeface="Times New Roman" panose="02020603050405020304"/>
              </a:rPr>
            </a:fld>
            <a:endParaRPr lang="da-DK"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381240" y="694800"/>
            <a:ext cx="6095160" cy="3428640"/>
          </a:xfrm>
          <a:prstGeom prst="rect">
            <a:avLst/>
          </a:prstGeom>
          <a:ln w="0">
            <a:noFill/>
          </a:ln>
        </p:spPr>
      </p:sp>
      <p:sp>
        <p:nvSpPr>
          <p:cNvPr id="53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Goddag og velkommen til første undervisning i faget sygdomslære medicin og kirurgi. </a:t>
            </a:r>
            <a:endParaRPr lang="da-DK" sz="1100" b="0" strike="noStrike" spc="-1">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381240" y="685800"/>
            <a:ext cx="6095520" cy="3428640"/>
          </a:xfrm>
          <a:prstGeom prst="rect">
            <a:avLst/>
          </a:prstGeom>
          <a:ln w="0">
            <a:noFill/>
          </a:ln>
        </p:spPr>
      </p:sp>
      <p:sp>
        <p:nvSpPr>
          <p:cNvPr id="55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marL="457200" indent="-316865">
              <a:lnSpc>
                <a:spcPct val="150000"/>
              </a:lnSpc>
              <a:buClr>
                <a:srgbClr val="000000"/>
              </a:buClr>
              <a:buFont typeface="Wingdings" panose="05000000000000000000" pitchFamily="2" charset="2"/>
              <a:buChar char=""/>
            </a:pPr>
            <a:r>
              <a:rPr lang="da-DK" sz="1100" b="0" strike="noStrike" spc="-1">
                <a:solidFill>
                  <a:srgbClr val="000000"/>
                </a:solidFill>
                <a:latin typeface="Arial" panose="020B0604020202020204"/>
              </a:rPr>
              <a:t>Fysioterapeuter arbejder som en del af et tværfagligt team i sundhedsvæsenet. </a:t>
            </a:r>
            <a:endParaRPr lang="da-DK" sz="1100" b="0" strike="noStrike" spc="-1">
              <a:latin typeface="Arial" panose="020B0604020202020204"/>
            </a:endParaRPr>
          </a:p>
          <a:p>
            <a:pPr marL="914400" lvl="1" indent="-316865">
              <a:lnSpc>
                <a:spcPct val="150000"/>
              </a:lnSpc>
              <a:buClr>
                <a:srgbClr val="000000"/>
              </a:buClr>
              <a:buFont typeface="Wingdings 2" panose="05020102010507070707" charset="2"/>
              <a:buChar char=""/>
            </a:pPr>
            <a:r>
              <a:rPr lang="da-DK" sz="1100" b="0" strike="noStrike" spc="-1">
                <a:solidFill>
                  <a:srgbClr val="000000"/>
                </a:solidFill>
                <a:latin typeface="Arial" panose="020B0604020202020204"/>
              </a:rPr>
              <a:t>Kendskab til medicin og kirurgi giver dem en bedre forståelse for patientens samlede behandlingsforløb og hvordan fysioterapi spiller sammen med andre behandlingsformer.</a:t>
            </a:r>
            <a:endParaRPr lang="da-DK" sz="1100" b="0" strike="noStrike" spc="-1">
              <a:latin typeface="Arial" panose="020B0604020202020204"/>
            </a:endParaRPr>
          </a:p>
          <a:p>
            <a:pPr marL="457200" indent="-316865">
              <a:lnSpc>
                <a:spcPct val="150000"/>
              </a:lnSpc>
              <a:buClr>
                <a:srgbClr val="000000"/>
              </a:buClr>
              <a:buFont typeface="Wingdings" panose="05000000000000000000" pitchFamily="2" charset="2"/>
              <a:buChar char=""/>
            </a:pPr>
            <a:r>
              <a:rPr lang="da-DK" sz="1100" b="0" strike="noStrike" spc="-1">
                <a:solidFill>
                  <a:srgbClr val="000000"/>
                </a:solidFill>
                <a:latin typeface="Arial" panose="020B0604020202020204"/>
              </a:rPr>
              <a:t>Mange patienter har komplekse medicinske diagnoser eller er i post-operativ rehabilitering. </a:t>
            </a:r>
            <a:endParaRPr lang="da-DK" sz="1100" b="0" strike="noStrike" spc="-1">
              <a:latin typeface="Arial" panose="020B0604020202020204"/>
            </a:endParaRPr>
          </a:p>
          <a:p>
            <a:pPr marL="914400" lvl="1" indent="-316865">
              <a:lnSpc>
                <a:spcPct val="150000"/>
              </a:lnSpc>
              <a:buClr>
                <a:srgbClr val="000000"/>
              </a:buClr>
              <a:buFont typeface="Wingdings 2" panose="05020102010507070707" charset="2"/>
              <a:buChar char=""/>
            </a:pPr>
            <a:r>
              <a:rPr lang="da-DK" sz="1100" b="0" strike="noStrike" spc="-1">
                <a:solidFill>
                  <a:srgbClr val="000000"/>
                </a:solidFill>
                <a:latin typeface="Arial" panose="020B0604020202020204"/>
              </a:rPr>
              <a:t>I skal også  forstå disse tilstande for at tilpasse deres behandlingsplaner korrekt og undgå at forværre en patients tilstand. </a:t>
            </a:r>
            <a:endParaRPr lang="da-DK" sz="1100" b="0" strike="noStrike" spc="-1">
              <a:latin typeface="Arial" panose="020B0604020202020204"/>
            </a:endParaRPr>
          </a:p>
          <a:p>
            <a:pPr marL="1371600" lvl="2" indent="-316865">
              <a:lnSpc>
                <a:spcPct val="150000"/>
              </a:lnSpc>
              <a:buClr>
                <a:srgbClr val="000000"/>
              </a:buClr>
              <a:buFont typeface="StarSymbol"/>
              <a:buChar char="■"/>
            </a:pPr>
            <a:r>
              <a:rPr lang="da-DK" sz="1100" b="0" strike="noStrike" spc="-1">
                <a:solidFill>
                  <a:srgbClr val="000000"/>
                </a:solidFill>
                <a:latin typeface="Arial" panose="020B0604020202020204"/>
              </a:rPr>
              <a:t>For eksempel, efter kirurgiske indgreb som ortopædiske operationer (f.eks. knæ- eller skulderoperationer) er det vigtigt at vide:</a:t>
            </a:r>
            <a:endParaRPr lang="da-DK" sz="1100" b="0" strike="noStrike" spc="-1">
              <a:latin typeface="Arial" panose="020B0604020202020204"/>
            </a:endParaRPr>
          </a:p>
          <a:p>
            <a:pPr marL="1828800" lvl="3" indent="-316865">
              <a:lnSpc>
                <a:spcPct val="150000"/>
              </a:lnSpc>
              <a:buClr>
                <a:srgbClr val="000000"/>
              </a:buClr>
              <a:buFont typeface="Wingdings" panose="05000000000000000000" pitchFamily="2" charset="2"/>
              <a:buChar char=""/>
            </a:pPr>
            <a:r>
              <a:rPr lang="da-DK" sz="1100" b="0" strike="noStrike" spc="-1">
                <a:solidFill>
                  <a:srgbClr val="000000"/>
                </a:solidFill>
                <a:latin typeface="Arial" panose="020B0604020202020204"/>
              </a:rPr>
              <a:t>Hvordan kroppen heler og hvilke bevægelser der kan være skadelige eller nødvendige for genoptræning.</a:t>
            </a:r>
            <a:endParaRPr lang="da-DK" sz="1100" b="0" strike="noStrike" spc="-1">
              <a:latin typeface="Arial" panose="020B0604020202020204"/>
            </a:endParaRPr>
          </a:p>
          <a:p>
            <a:pPr marL="1828800" lvl="3" indent="-316865">
              <a:lnSpc>
                <a:spcPct val="150000"/>
              </a:lnSpc>
              <a:buClr>
                <a:srgbClr val="000000"/>
              </a:buClr>
              <a:buFont typeface="Wingdings" panose="05000000000000000000" pitchFamily="2" charset="2"/>
              <a:buChar char=""/>
            </a:pPr>
            <a:r>
              <a:rPr lang="da-DK" sz="1100" b="0" strike="noStrike" spc="-1">
                <a:solidFill>
                  <a:srgbClr val="000000"/>
                </a:solidFill>
                <a:latin typeface="Arial" panose="020B0604020202020204"/>
              </a:rPr>
              <a:t>Hvilke restriktioner skal overholdes under rehabilitering for at optimere bedring og forhindre komplikationer. </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1" strike="noStrike" spc="-1">
                <a:solidFill>
                  <a:srgbClr val="000000"/>
                </a:solidFill>
                <a:latin typeface="Arial" panose="020B0604020202020204"/>
              </a:rPr>
              <a:t>Case:</a:t>
            </a:r>
            <a:endParaRPr lang="da-DK" sz="1100" b="0" strike="noStrike" spc="-1">
              <a:latin typeface="Arial" panose="020B0604020202020204"/>
            </a:endParaRPr>
          </a:p>
          <a:p>
            <a:pPr>
              <a:lnSpc>
                <a:spcPct val="115000"/>
              </a:lnSpc>
              <a:buNone/>
              <a:tabLst>
                <a:tab pos="0" algn="l"/>
              </a:tabLst>
            </a:pPr>
            <a:r>
              <a:rPr lang="da-DK" sz="1100" b="1" strike="noStrike" spc="-1">
                <a:solidFill>
                  <a:srgbClr val="000000"/>
                </a:solidFill>
                <a:latin typeface="Arial" panose="020B0604020202020204"/>
              </a:rPr>
              <a:t>Patientens diabetes og blodfortyndende medicin kræver særlige hensyn:</a:t>
            </a:r>
            <a:endParaRPr lang="da-DK" sz="1100" b="0" strike="noStrike" spc="-1">
              <a:latin typeface="Arial" panose="020B0604020202020204"/>
            </a:endParaRPr>
          </a:p>
          <a:p>
            <a:pPr marL="457200" indent="-31686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Diabetes: Øget risiko for sår og langsom sårheling. Tjek fødderne regelmæssigt og undervis i fodpleje (Nok nærmere fodterapeut, men vær opmærksom).</a:t>
            </a:r>
            <a:endParaRPr lang="da-DK" sz="1100" b="0" strike="noStrike" spc="-1">
              <a:latin typeface="Arial" panose="020B0604020202020204"/>
            </a:endParaRPr>
          </a:p>
          <a:p>
            <a:pPr marL="914400" lvl="1" indent="-316865">
              <a:lnSpc>
                <a:spcPct val="115000"/>
              </a:lnSpc>
              <a:buClr>
                <a:srgbClr val="000000"/>
              </a:buClr>
              <a:buFont typeface="Wingdings 2" panose="05020102010507070707" charset="2"/>
              <a:buChar char=""/>
              <a:tabLst>
                <a:tab pos="0" algn="l"/>
              </a:tabLst>
            </a:pPr>
            <a:r>
              <a:rPr lang="da-DK" sz="1100" b="1" strike="noStrike" spc="-1">
                <a:solidFill>
                  <a:srgbClr val="000000"/>
                </a:solidFill>
                <a:latin typeface="Arial" panose="020B0604020202020204"/>
              </a:rPr>
              <a:t>Overraskende mange har ikke styr på eget helbred!</a:t>
            </a:r>
            <a:endParaRPr lang="da-DK" sz="1100" b="0" strike="noStrike" spc="-1">
              <a:latin typeface="Arial" panose="020B0604020202020204"/>
            </a:endParaRPr>
          </a:p>
          <a:p>
            <a:pPr marL="457200" indent="-31686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Blodfortyndende medicin: Øget risiko for blødning. </a:t>
            </a:r>
            <a:endParaRPr lang="da-DK" sz="1100" b="0" strike="noStrike" spc="-1">
              <a:latin typeface="Arial" panose="020B0604020202020204"/>
            </a:endParaRPr>
          </a:p>
          <a:p>
            <a:pPr marL="457200" indent="-31686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Undgå øvelser med høj risiko for fald eller stød.</a:t>
            </a:r>
            <a:endParaRPr lang="da-DK" sz="1100" b="0" strike="noStrike" spc="-1">
              <a:latin typeface="Arial" panose="020B0604020202020204"/>
            </a:endParaRPr>
          </a:p>
          <a:p>
            <a:pPr marL="457200" indent="-31686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Vær opmærksom på risiko for hypoglykæmi! Også ved type 2 diabetes (medikamentelt udløst)</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1" strike="noStrike" spc="-1">
                <a:solidFill>
                  <a:srgbClr val="000000"/>
                </a:solidFill>
                <a:latin typeface="Arial" panose="020B0604020202020204"/>
              </a:rPr>
              <a:t>Tilpas behandlingsplanen: Start med lav intensitet og øg gradvist. Overvåg blodsukker før og efter træning.</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sldImg"/>
          </p:nvPr>
        </p:nvSpPr>
        <p:spPr>
          <a:xfrm>
            <a:off x="381240" y="685800"/>
            <a:ext cx="6095520" cy="3428640"/>
          </a:xfrm>
          <a:prstGeom prst="rect">
            <a:avLst/>
          </a:prstGeom>
          <a:ln w="0">
            <a:noFill/>
          </a:ln>
        </p:spPr>
      </p:sp>
      <p:sp>
        <p:nvSpPr>
          <p:cNvPr id="55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At have kendskab til medicinske tilstande som hjertesygdomme, diabetes, eller osteoporose er vigtigt for fysioterapeuter for at sikre, at de ikke ordinerer øvelser, der kan skade patienten. For eksempel kan en patient med hjertesygdom kræve særlig opmærksomhed under fysisk aktivitet for at undgå komplikationer.</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Mange patienter tager medicin, der kan påvirke deres fysiske præstationer og evne til at deltage i træning. For eksempel kan smertestillende medicin, blodfortyndende midler eller muskelafslappende midler have direkte indflydelse på, hvordan en fysioterapeut vælger øvelser og overvåger træningen.</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Viden om medicin og kirurgiske indgreb hjælper fysioterapeuter med at identificere potentielle risici og kontraindikationer for fysioterapeutisk behandling. Dette er afgørende for patientens sikkerhed.</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CASE:</a:t>
            </a: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Svar: Svimmelhed som bivirkning kræver forsigtighed:</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Vurder sværhedsgraden af svimmelheden og dens påvirkning på balance og koordination.</a:t>
            </a: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Undgå øvelser, der kræver hurtige positionsændringer eller kompleks balance.</a:t>
            </a: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Fokuser på liggende eller siddende øvelser i begyndelsen.</a:t>
            </a:r>
            <a:endParaRPr lang="da-DK" sz="1100" b="0" strike="noStrike" spc="-1">
              <a:latin typeface="Arial" panose="020B0604020202020204"/>
            </a:endParaRPr>
          </a:p>
          <a:p>
            <a:pPr>
              <a:lnSpc>
                <a:spcPct val="100000"/>
              </a:lnSpc>
              <a:buNone/>
              <a:tabLst>
                <a:tab pos="0" algn="l"/>
              </a:tabLst>
            </a:pPr>
            <a:r>
              <a:rPr lang="da-DK" sz="1100" b="1" strike="noStrike" spc="-1">
                <a:latin typeface="Arial" panose="020B0604020202020204"/>
              </a:rPr>
              <a:t>Overvej at kontakte lægen for at diskutere medicinens bivirkninger og mulige alternativer.</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Fysioterapeuter har ikke, så vidt jeg ved, en direkte juridisk forpligtelse til at rapportere, hvis en patient kører bil, mens de tager medicin med en rød advarselstrekant. Dog har de et professionelt ansvar for at rådgive og informere patienten om risikoen ved at kombinere visse typer medicin med bilkørsel.</a:t>
            </a:r>
            <a:endParaRPr lang="da-DK" sz="1100" b="0" strike="noStrike" spc="-1">
              <a:latin typeface="Arial" panose="020B060402020202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381240" y="685800"/>
            <a:ext cx="6095520" cy="3428640"/>
          </a:xfrm>
          <a:prstGeom prst="rect">
            <a:avLst/>
          </a:prstGeom>
          <a:ln w="0">
            <a:noFill/>
          </a:ln>
        </p:spPr>
      </p:sp>
      <p:sp>
        <p:nvSpPr>
          <p:cNvPr id="56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solidFill>
                  <a:srgbClr val="000000"/>
                </a:solidFill>
                <a:latin typeface="Arial" panose="020B0604020202020204"/>
              </a:rPr>
              <a:t>Forståelse for medicinsk behandling og kirurgiske procedurer gør det muligt for fysioterapeuter at tilpasse deres behandlingsplaner mere effektivt, f.eks. i forhold til smertebehandling eller postoperativ genoptræning.</a:t>
            </a:r>
            <a:endParaRPr lang="da-DK" sz="1100" b="0" strike="noStrike" spc="-1">
              <a:latin typeface="Arial" panose="020B0604020202020204"/>
            </a:endParaRPr>
          </a:p>
          <a:p>
            <a:pPr marL="457200">
              <a:lnSpc>
                <a:spcPct val="100000"/>
              </a:lnSpc>
              <a:buNone/>
              <a:tabLst>
                <a:tab pos="0" algn="l"/>
              </a:tabLst>
            </a:pP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15000"/>
              </a:lnSpc>
              <a:spcBef>
                <a:spcPts val="1200"/>
              </a:spcBef>
              <a:buNone/>
              <a:tabLst>
                <a:tab pos="0" algn="l"/>
              </a:tabLst>
            </a:pPr>
            <a:r>
              <a:rPr lang="da-DK" sz="1100" b="1" strike="noStrike" spc="-1">
                <a:solidFill>
                  <a:srgbClr val="000000"/>
                </a:solidFill>
                <a:latin typeface="Arial" panose="020B0604020202020204"/>
              </a:rPr>
              <a:t>Svar: Tilpasning af behandlingsplanen:</a:t>
            </a:r>
            <a:endParaRPr lang="da-DK" sz="1100" b="0" strike="noStrike" spc="-1">
              <a:latin typeface="Arial" panose="020B0604020202020204"/>
            </a:endParaRPr>
          </a:p>
          <a:p>
            <a:pPr marL="457200" indent="-297815">
              <a:lnSpc>
                <a:spcPct val="115000"/>
              </a:lnSpc>
              <a:spcBef>
                <a:spcPts val="1200"/>
              </a:spcBef>
              <a:buClr>
                <a:srgbClr val="000000"/>
              </a:buClr>
              <a:buFont typeface="Arial" panose="020B0604020202020204"/>
              <a:buChar char="●"/>
              <a:tabLst>
                <a:tab pos="0" algn="l"/>
              </a:tabLst>
            </a:pPr>
            <a:r>
              <a:rPr lang="da-DK" sz="1100" b="1" strike="noStrike" spc="-1">
                <a:solidFill>
                  <a:srgbClr val="000000"/>
                </a:solidFill>
                <a:latin typeface="Arial" panose="020B0604020202020204"/>
              </a:rPr>
              <a:t>Start med lav intensitet og korte intervaller for at vurdere patientens udholdenhed.</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Inkluder flere pauser og fokuser på kvalitet frem for kvantitet i øvelserne.</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Overvåg puls og blodtryk under træning, hvis relevant. (ved ikke om fysser gør? Tidl studerende fortæller at det gør de)</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Undervis patienten i at genkende tegn på overanstrengelse. Hvordan skal det føles, og hvordan skal det ikke føles.</a:t>
            </a:r>
            <a:endParaRPr lang="da-DK" sz="1100" b="0" strike="noStrike" spc="-1">
              <a:latin typeface="Arial" panose="020B0604020202020204"/>
            </a:endParaRPr>
          </a:p>
          <a:p>
            <a:pPr>
              <a:lnSpc>
                <a:spcPct val="100000"/>
              </a:lnSpc>
              <a:spcBef>
                <a:spcPts val="1200"/>
              </a:spcBef>
              <a:buNone/>
              <a:tabLst>
                <a:tab pos="0" algn="l"/>
              </a:tabLst>
            </a:pPr>
            <a:endParaRPr lang="da-DK" sz="1100" b="0" strike="noStrike" spc="-1">
              <a:latin typeface="Arial" panose="020B060402020202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381240" y="685800"/>
            <a:ext cx="6095520" cy="3428640"/>
          </a:xfrm>
          <a:prstGeom prst="rect">
            <a:avLst/>
          </a:prstGeom>
          <a:ln w="0">
            <a:noFill/>
          </a:ln>
        </p:spPr>
      </p:sp>
      <p:sp>
        <p:nvSpPr>
          <p:cNvPr id="56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200"/>
              </a:spcBef>
              <a:buNone/>
              <a:tabLst>
                <a:tab pos="0" algn="l"/>
              </a:tabLst>
            </a:pPr>
            <a:r>
              <a:rPr lang="da-DK" sz="1100" b="0" strike="noStrike" spc="-1">
                <a:solidFill>
                  <a:srgbClr val="000000"/>
                </a:solidFill>
                <a:latin typeface="Arial" panose="020B0604020202020204"/>
              </a:rPr>
              <a:t>Fysioterapeuter arbejder ofte sammen med læger, sygeplejersker og andre sundhedsprofessionelle.</a:t>
            </a:r>
            <a:endParaRPr lang="da-DK" sz="1100" b="0" strike="noStrike" spc="-1">
              <a:latin typeface="Arial" panose="020B0604020202020204"/>
            </a:endParaRPr>
          </a:p>
          <a:p>
            <a:pPr>
              <a:lnSpc>
                <a:spcPct val="100000"/>
              </a:lnSpc>
              <a:spcBef>
                <a:spcPts val="1200"/>
              </a:spcBef>
              <a:buNone/>
              <a:tabLst>
                <a:tab pos="0" algn="l"/>
              </a:tabLst>
            </a:pPr>
            <a:r>
              <a:rPr lang="da-DK" sz="1100" b="0" strike="noStrike" spc="-1">
                <a:solidFill>
                  <a:srgbClr val="000000"/>
                </a:solidFill>
                <a:latin typeface="Arial" panose="020B0604020202020204"/>
              </a:rPr>
              <a:t>Kendskab til medicinsk og kirurgisk terminologi forbedrer kommunikationen med læger, kirurger og andet sundhedspersonale, hvilket fremmer et bedre tværfagligt samarbejde.</a:t>
            </a:r>
            <a:endParaRPr lang="da-DK" sz="1100" b="0" strike="noStrike" spc="-1">
              <a:latin typeface="Arial" panose="020B0604020202020204"/>
            </a:endParaRPr>
          </a:p>
          <a:p>
            <a:pPr>
              <a:lnSpc>
                <a:spcPct val="115000"/>
              </a:lnSpc>
              <a:spcBef>
                <a:spcPts val="1200"/>
              </a:spcBef>
              <a:buNone/>
              <a:tabLst>
                <a:tab pos="0" algn="l"/>
              </a:tabLst>
            </a:pPr>
            <a:r>
              <a:rPr lang="da-DK" sz="1100" b="0" strike="noStrike" spc="-1">
                <a:solidFill>
                  <a:srgbClr val="000000"/>
                </a:solidFill>
                <a:latin typeface="Arial" panose="020B0604020202020204"/>
              </a:rPr>
              <a:t>Forståelsen af medicin og kirurgi hjælper med at kommunikere effektivt i dette samarbejde, og sikrer bedre patientbehandling og koordinere passende rehabiliteringsforløb</a:t>
            </a:r>
            <a:endParaRPr lang="da-DK" sz="1100" b="0" strike="noStrike" spc="-1">
              <a:latin typeface="Arial" panose="020B0604020202020204"/>
            </a:endParaRPr>
          </a:p>
          <a:p>
            <a:pPr>
              <a:lnSpc>
                <a:spcPct val="115000"/>
              </a:lnSpc>
              <a:spcBef>
                <a:spcPts val="1200"/>
              </a:spcBef>
              <a:buNone/>
              <a:tabLst>
                <a:tab pos="0" algn="l"/>
              </a:tabLst>
            </a:pPr>
            <a:r>
              <a:rPr lang="da-DK" sz="1100" b="1" strike="noStrike" spc="-1">
                <a:solidFill>
                  <a:srgbClr val="000000"/>
                </a:solidFill>
                <a:latin typeface="Arial" panose="020B0604020202020204"/>
              </a:rPr>
              <a:t>Svar: Effektiv kommunikation med lægen:</a:t>
            </a:r>
            <a:endParaRPr lang="da-DK" sz="1100" b="0" strike="noStrike" spc="-1">
              <a:latin typeface="Arial" panose="020B0604020202020204"/>
            </a:endParaRPr>
          </a:p>
          <a:p>
            <a:pPr marL="457200" indent="-297815">
              <a:lnSpc>
                <a:spcPct val="115000"/>
              </a:lnSpc>
              <a:spcBef>
                <a:spcPts val="1200"/>
              </a:spcBef>
              <a:buClr>
                <a:srgbClr val="000000"/>
              </a:buClr>
              <a:buFont typeface="Arial" panose="020B0604020202020204"/>
              <a:buChar char="●"/>
              <a:tabLst>
                <a:tab pos="0" algn="l"/>
              </a:tabLst>
            </a:pPr>
            <a:r>
              <a:rPr lang="da-DK" sz="1100" b="1" strike="noStrike" spc="-1">
                <a:solidFill>
                  <a:srgbClr val="000000"/>
                </a:solidFill>
                <a:latin typeface="Arial" panose="020B0604020202020204"/>
              </a:rPr>
              <a:t>Brug præcise medicinske termer: "postoperativ hævelse", "erytem omkring incisionsstedet/cikatricen".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Har patienten selv bemærket udvikling, smerte, feber, almen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 </a:t>
            </a:r>
            <a:r>
              <a:rPr lang="da-DK" sz="1100" b="1" strike="noStrike" spc="-1">
                <a:solidFill>
                  <a:srgbClr val="000000"/>
                </a:solidFill>
                <a:latin typeface="Arial" panose="020B0604020202020204"/>
              </a:rPr>
              <a:t>utilpashed, krepitation?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Beskriv objektivt: størrelse af hævelse, udstrækning af rødme, temperatur af området.</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Nævn eventuelle andre symptomer: smerteniveau, bevægelsesbegrænsninger.</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solidFill>
                  <a:srgbClr val="000000"/>
                </a:solidFill>
                <a:latin typeface="Arial" panose="020B0604020202020204"/>
              </a:rPr>
              <a:t>Afgørende for hvor hurtig patienten skal ses. </a:t>
            </a:r>
            <a:endParaRPr lang="da-DK" sz="1100" b="0" strike="noStrike" spc="-1">
              <a:latin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PlaceHolder 1"/>
          <p:cNvSpPr>
            <a:spLocks noGrp="1"/>
          </p:cNvSpPr>
          <p:nvPr>
            <p:ph type="sldImg"/>
          </p:nvPr>
        </p:nvSpPr>
        <p:spPr>
          <a:xfrm>
            <a:off x="381240" y="685800"/>
            <a:ext cx="6095520" cy="3428640"/>
          </a:xfrm>
          <a:prstGeom prst="rect">
            <a:avLst/>
          </a:prstGeom>
          <a:ln w="0">
            <a:noFill/>
          </a:ln>
        </p:spPr>
      </p:sp>
      <p:sp>
        <p:nvSpPr>
          <p:cNvPr id="56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Fysioterapeuter kan bedre informere og vejlede patienter om deres tilstand og behandling, når de har en grundlæggende forståelse for medicinske og kirurgiske aspekter.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Kan svare på spørgsmål fra patienter, som ikke ligger snævert inden for eget professionelle område.  </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15000"/>
              </a:lnSpc>
              <a:spcBef>
                <a:spcPts val="1200"/>
              </a:spcBef>
              <a:buNone/>
              <a:tabLst>
                <a:tab pos="0" algn="l"/>
              </a:tabLst>
            </a:pPr>
            <a:r>
              <a:rPr lang="da-DK" sz="1100" b="1" strike="noStrike" spc="-1">
                <a:latin typeface="Arial" panose="020B0604020202020204"/>
              </a:rPr>
              <a:t>Svar: Forklaring til atleten:</a:t>
            </a:r>
            <a:endParaRPr lang="da-DK" sz="1100" b="0" strike="noStrike" spc="-1">
              <a:latin typeface="Arial" panose="020B0604020202020204"/>
            </a:endParaRPr>
          </a:p>
          <a:p>
            <a:pPr marL="457200" indent="-297815">
              <a:lnSpc>
                <a:spcPct val="115000"/>
              </a:lnSpc>
              <a:spcBef>
                <a:spcPts val="1200"/>
              </a:spcBef>
              <a:buClr>
                <a:srgbClr val="000000"/>
              </a:buClr>
              <a:buFont typeface="Arial" panose="020B0604020202020204"/>
              <a:buChar char="●"/>
              <a:tabLst>
                <a:tab pos="0" algn="l"/>
              </a:tabLst>
            </a:pPr>
            <a:r>
              <a:rPr lang="da-DK" sz="1100" b="1" strike="noStrike" spc="-1">
                <a:latin typeface="Arial" panose="020B0604020202020204"/>
              </a:rPr>
              <a:t>Beskriv ACL-rekonstruktionens faser: initial heling, remodellering og modning af graftet.</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Forklar tidslinje: typisk 6-9 måneder før fuld returnering til sport er sikkert. ER nok snarere 12 måneder: </a:t>
            </a:r>
            <a:r>
              <a:rPr lang="da-DK" sz="1100" b="0" strike="noStrike" spc="-1">
                <a:latin typeface="Arial" panose="020B0604020202020204"/>
              </a:rPr>
              <a:t>https://www.auh.dk/patientvejledninger/fysio-og-ergoterapi/hofte-ben-og-fod/kna/genoptraning-efter-operation-af-forreste-korsband-acl/</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Uddyb risici ved for tidlig tilbagevenden: re-ruptur, skade på andre strukturer.</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Brug analogier: sammenlign helingen med at bygge styrke i en muskel - det tager tid og kræver gradvis progression.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PS jeg ved ikke meget om fysioterapi!</a:t>
            </a:r>
            <a:endParaRPr lang="da-DK" sz="1100" b="0" strike="noStrike" spc="-1">
              <a:latin typeface="Arial" panose="020B0604020202020204"/>
            </a:endParaRPr>
          </a:p>
          <a:p>
            <a:pPr>
              <a:lnSpc>
                <a:spcPct val="115000"/>
              </a:lnSpc>
              <a:spcBef>
                <a:spcPts val="1200"/>
              </a:spcBef>
              <a:buNone/>
              <a:tabLst>
                <a:tab pos="0" algn="l"/>
              </a:tabLst>
            </a:pPr>
            <a:r>
              <a:rPr lang="da-DK" sz="1200" b="0" strike="noStrike" spc="-1">
                <a:solidFill>
                  <a:srgbClr val="212121"/>
                </a:solidFill>
                <a:latin typeface="Roboto"/>
                <a:ea typeface="Roboto"/>
              </a:rPr>
              <a:t>Til erstatning for korsbåndet udtages normalt 2 bøjesener fra indersiden af knæleddet. Ved anvendelse af senerne mindskes bøjestyrken i knæet med ca. 5 %. Alternativt kan der udtages det midterste stykke af lårmuskelsenen lige over knæskallen med en lille knogleklods fra knæskallen. Metoden kan give en stærkere sene, men betyder smerter og lidt nedsat styrke af lårmusklen i en periode.</a:t>
            </a:r>
            <a:endParaRPr lang="da-DK" sz="1200" b="0" strike="noStrike" spc="-1">
              <a:latin typeface="Arial" panose="020B0604020202020204"/>
            </a:endParaRPr>
          </a:p>
          <a:p>
            <a:pPr>
              <a:lnSpc>
                <a:spcPct val="115000"/>
              </a:lnSpc>
              <a:spcBef>
                <a:spcPts val="800"/>
              </a:spcBef>
              <a:buNone/>
              <a:tabLst>
                <a:tab pos="0" algn="l"/>
              </a:tabLst>
            </a:pPr>
            <a:r>
              <a:rPr lang="da-DK" sz="1200" b="0" strike="noStrike" spc="-1">
                <a:solidFill>
                  <a:srgbClr val="212121"/>
                </a:solidFill>
                <a:latin typeface="Roboto"/>
                <a:ea typeface="Roboto"/>
              </a:rPr>
              <a:t>Senen, som udgør det nye korsbånd, indføres i knæleddet via borekanaler gennem skinnebenet og opadtil i lårbenet præcist der, hvor det gamle korsbånd sad.</a:t>
            </a:r>
            <a:endParaRPr lang="da-DK" sz="1200" b="0" strike="noStrike" spc="-1">
              <a:latin typeface="Arial" panose="020B0604020202020204"/>
            </a:endParaRPr>
          </a:p>
          <a:p>
            <a:pPr>
              <a:lnSpc>
                <a:spcPct val="115000"/>
              </a:lnSpc>
              <a:spcBef>
                <a:spcPts val="800"/>
              </a:spcBef>
              <a:buNone/>
              <a:tabLst>
                <a:tab pos="0" algn="l"/>
              </a:tabLst>
            </a:pPr>
            <a:r>
              <a:rPr lang="da-DK" sz="1200" b="0" strike="noStrike" spc="-1">
                <a:solidFill>
                  <a:srgbClr val="212121"/>
                </a:solidFill>
                <a:latin typeface="Roboto"/>
                <a:ea typeface="Roboto"/>
              </a:rPr>
              <a:t>Senestykket fastgøres i begge ender med metal- eller plastikmateriale, og i løbet af det næste halve år vil borekanalerne lukke sig med nye knogleceller.</a:t>
            </a:r>
            <a:endParaRPr lang="da-DK" sz="1200" b="0" strike="noStrike" spc="-1">
              <a:latin typeface="Arial" panose="020B0604020202020204"/>
            </a:endParaRPr>
          </a:p>
          <a:p>
            <a:pPr>
              <a:lnSpc>
                <a:spcPct val="115000"/>
              </a:lnSpc>
              <a:spcBef>
                <a:spcPts val="800"/>
              </a:spcBef>
              <a:buNone/>
              <a:tabLst>
                <a:tab pos="0" algn="l"/>
              </a:tabLst>
            </a:pPr>
            <a:r>
              <a:rPr lang="da-DK" sz="1200" b="0" strike="noStrike" spc="-1">
                <a:solidFill>
                  <a:srgbClr val="212121"/>
                </a:solidFill>
                <a:latin typeface="Roboto"/>
                <a:ea typeface="Roboto"/>
              </a:rPr>
              <a:t>Hvilken sene, der anvendes til korsbåndet, afgør kirurgen i samråd med dig inden operationen, da det afhænger af dit erhverv, tidligere skader på knæet og din kropsbygning m.m.</a:t>
            </a:r>
            <a:endParaRPr lang="da-DK" sz="1200" b="0" strike="noStrike" spc="-1">
              <a:latin typeface="Arial" panose="020B0604020202020204"/>
            </a:endParaRPr>
          </a:p>
          <a:p>
            <a:pPr>
              <a:lnSpc>
                <a:spcPct val="100000"/>
              </a:lnSpc>
              <a:spcBef>
                <a:spcPts val="800"/>
              </a:spcBef>
              <a:buNone/>
              <a:tabLst>
                <a:tab pos="0" algn="l"/>
              </a:tabLst>
            </a:pPr>
            <a:endParaRPr lang="da-DK" sz="1100" b="0" strike="noStrike" spc="-1">
              <a:latin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381240" y="685800"/>
            <a:ext cx="6095520" cy="3428640"/>
          </a:xfrm>
          <a:prstGeom prst="rect">
            <a:avLst/>
          </a:prstGeom>
          <a:ln w="0">
            <a:noFill/>
          </a:ln>
        </p:spPr>
      </p:sp>
      <p:sp>
        <p:nvSpPr>
          <p:cNvPr id="56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Tidlig opsporing af komplikationer: Med viden om medicin og kirurgi er fysioterapeuter bedre rustet til at opdage tidlige tegn på komplikationer eller bivirkninger, som kræver lægelig vurdering.</a:t>
            </a:r>
            <a:endParaRPr lang="da-DK" sz="1100" b="0" strike="noStrike" spc="-1">
              <a:latin typeface="Arial" panose="020B0604020202020204"/>
            </a:endParaRPr>
          </a:p>
          <a:p>
            <a:pPr marL="457200">
              <a:lnSpc>
                <a:spcPct val="100000"/>
              </a:lnSpc>
              <a:buNone/>
              <a:tabLst>
                <a:tab pos="0" algn="l"/>
              </a:tabLst>
            </a:pPr>
            <a:endParaRPr lang="da-DK" sz="1100" b="0" strike="noStrike" spc="-1">
              <a:latin typeface="Arial" panose="020B0604020202020204"/>
            </a:endParaRPr>
          </a:p>
          <a:p>
            <a:pPr>
              <a:lnSpc>
                <a:spcPct val="115000"/>
              </a:lnSpc>
              <a:spcBef>
                <a:spcPts val="1200"/>
              </a:spcBef>
              <a:buNone/>
              <a:tabLst>
                <a:tab pos="0" algn="l"/>
              </a:tabLst>
            </a:pPr>
            <a:r>
              <a:rPr lang="da-DK" sz="1100" b="1" strike="noStrike" spc="-1">
                <a:latin typeface="Arial" panose="020B0604020202020204"/>
              </a:rPr>
              <a:t>Svar: Vurdering og handling ved akutte symptomer:</a:t>
            </a:r>
            <a:endParaRPr lang="da-DK" sz="1100" b="0" strike="noStrike" spc="-1">
              <a:latin typeface="Arial" panose="020B0604020202020204"/>
            </a:endParaRPr>
          </a:p>
          <a:p>
            <a:pPr marL="457200" indent="-297815">
              <a:lnSpc>
                <a:spcPct val="115000"/>
              </a:lnSpc>
              <a:spcBef>
                <a:spcPts val="1200"/>
              </a:spcBef>
              <a:buClr>
                <a:srgbClr val="000000"/>
              </a:buClr>
              <a:buFont typeface="Arial" panose="020B0604020202020204"/>
              <a:buChar char="●"/>
              <a:tabLst>
                <a:tab pos="0" algn="l"/>
              </a:tabLst>
            </a:pPr>
            <a:r>
              <a:rPr lang="da-DK" sz="1100" b="1" strike="noStrike" spc="-1">
                <a:latin typeface="Arial" panose="020B0604020202020204"/>
              </a:rPr>
              <a:t>Overvej akutte komplikationer: lungeemboli, hjerteinfarkt, anstrengelsesinduceret astma.</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Immediate handling: Stop træningen, placer patienten i en behagelig position.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Vurder vitale tegn: puls, respirationsfrekvens, bevidsthedsniveau.</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Tilkald akut hjælp, hvis symptomerne er alvorlige eller vedvarende.</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Informer den behandlende læge om hændelsen.</a:t>
            </a:r>
            <a:endParaRPr lang="da-DK" sz="1100" b="0" strike="noStrike" spc="-1">
              <a:latin typeface="Arial" panose="020B0604020202020204"/>
            </a:endParaRPr>
          </a:p>
          <a:p>
            <a:pPr marL="457200" indent="-297815">
              <a:lnSpc>
                <a:spcPct val="115000"/>
              </a:lnSpc>
              <a:buClr>
                <a:srgbClr val="000000"/>
              </a:buClr>
              <a:buFont typeface="Arial" panose="020B0604020202020204"/>
              <a:buChar char="●"/>
              <a:tabLst>
                <a:tab pos="0" algn="l"/>
              </a:tabLst>
            </a:pPr>
            <a:r>
              <a:rPr lang="da-DK" sz="1100" b="1" strike="noStrike" spc="-1">
                <a:latin typeface="Arial" panose="020B0604020202020204"/>
              </a:rPr>
              <a:t>112?</a:t>
            </a:r>
            <a:endParaRPr lang="da-DK" sz="1100" b="0" strike="noStrike" spc="-1">
              <a:latin typeface="Arial" panose="020B0604020202020204"/>
            </a:endParaRPr>
          </a:p>
          <a:p>
            <a:pPr marL="457200">
              <a:lnSpc>
                <a:spcPct val="100000"/>
              </a:lnSpc>
              <a:spcBef>
                <a:spcPts val="1200"/>
              </a:spcBef>
              <a:buNone/>
              <a:tabLst>
                <a:tab pos="0" algn="l"/>
              </a:tabLst>
            </a:pPr>
            <a:endParaRPr lang="da-DK" sz="1100" b="0" strike="noStrike" spc="-1">
              <a:latin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381240" y="685800"/>
            <a:ext cx="6095520" cy="3428640"/>
          </a:xfrm>
          <a:prstGeom prst="rect">
            <a:avLst/>
          </a:prstGeom>
          <a:ln w="0">
            <a:noFill/>
          </a:ln>
        </p:spPr>
      </p:sp>
      <p:sp>
        <p:nvSpPr>
          <p:cNvPr id="56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pos="0" algn="l"/>
              </a:tabLst>
            </a:pPr>
            <a:r>
              <a:rPr lang="da-DK" sz="1200" b="1" strike="noStrike" spc="-1">
                <a:solidFill>
                  <a:srgbClr val="000000"/>
                </a:solidFill>
                <a:latin typeface="Arial" panose="020B0604020202020204"/>
              </a:rPr>
              <a:t>Grundlæggende viden vs. daglig praksis</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Ikke al lært viden bruges direkte i hverdagen</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Grundlæggende forståelse er essentiel for at se det store billede</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Sammenligneligt med andre fag, hvor kun en del af det lærte anvendes aktivt</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Tværfagligt samarbejde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En betydelig andel af fysioterapeuter arbejder på hospitaler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Kræver evne til at kommunikere og samarbejde med andre faggrupper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Fælles grundlæggende viden letter tværfagligt samarbejde</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Akademisk niveau og videreuddannelse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Professionsbachelor i fysioterapi er på samme niveau som en almindelig bachelor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Giver adgang til kandidatuddannelser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Muligheder for videreuddannelse inkluderer:</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fysioterapi</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folkesundhedsvidenskab</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idræt og sundhed</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Specialisering inden for forskellige områder af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Forventninger til akademisk niveau</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Som professionsbachelor forventes et vist akademisk niveau</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Evne til kritisk tænkning og analyse af forskningsresultater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Grundlag for eventuel fremtidig forskning inden for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Konklusion</a:t>
            </a:r>
            <a:endParaRPr lang="da-DK" sz="1200" b="0" strike="noStrike" spc="-1">
              <a:latin typeface="Arial" panose="020B0604020202020204"/>
            </a:endParaRPr>
          </a:p>
          <a:p>
            <a:pPr>
              <a:lnSpc>
                <a:spcPct val="115000"/>
              </a:lnSpc>
              <a:spcBef>
                <a:spcPts val="1200"/>
              </a:spcBef>
              <a:buNone/>
              <a:tabLst>
                <a:tab pos="0" algn="l"/>
              </a:tabLst>
            </a:pPr>
            <a:r>
              <a:rPr lang="da-DK" sz="1200" b="0" strike="noStrike" spc="-1">
                <a:solidFill>
                  <a:srgbClr val="000000"/>
                </a:solidFill>
                <a:latin typeface="Arial" panose="020B0604020202020204"/>
              </a:rPr>
              <a:t>Selvom ikke al viden om sygdomslære bruges direkte i daglig praksis, danner det fundamentet for:</a:t>
            </a:r>
            <a:endParaRPr lang="da-DK" sz="1200" b="0" strike="noStrike" spc="-1">
              <a:latin typeface="Arial" panose="020B0604020202020204"/>
            </a:endParaRPr>
          </a:p>
          <a:p>
            <a:pPr marL="457200" indent="-304800">
              <a:lnSpc>
                <a:spcPct val="115000"/>
              </a:lnSpc>
              <a:spcBef>
                <a:spcPts val="1200"/>
              </a:spcBef>
              <a:buClr>
                <a:srgbClr val="000000"/>
              </a:buClr>
              <a:buFont typeface="StarSymbol"/>
              <a:buAutoNum type="arabicPeriod"/>
              <a:tabLst>
                <a:tab pos="0" algn="l"/>
              </a:tabLst>
            </a:pPr>
            <a:r>
              <a:rPr lang="da-DK" sz="1200" b="0" strike="noStrike" spc="-1">
                <a:solidFill>
                  <a:srgbClr val="000000"/>
                </a:solidFill>
                <a:latin typeface="Arial" panose="020B0604020202020204"/>
              </a:rPr>
              <a:t>Forståelse af komplekse patientcases</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Effektivt tværfagligt samarbejde</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Kontinuerlig faglig udvikling</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Mulighed for videreuddannelse og specialisering</a:t>
            </a:r>
            <a:endParaRPr lang="da-DK" sz="1200" b="0" strike="noStrike" spc="-1">
              <a:latin typeface="Arial" panose="020B0604020202020204"/>
            </a:endParaRPr>
          </a:p>
          <a:p>
            <a:pPr>
              <a:lnSpc>
                <a:spcPct val="115000"/>
              </a:lnSpc>
              <a:spcBef>
                <a:spcPts val="1200"/>
              </a:spcBef>
              <a:buNone/>
              <a:tabLst>
                <a:tab pos="0" algn="l"/>
              </a:tabLst>
            </a:pPr>
            <a:r>
              <a:rPr lang="da-DK" sz="1200" b="0" strike="noStrike" spc="-1">
                <a:solidFill>
                  <a:srgbClr val="000000"/>
                </a:solidFill>
                <a:latin typeface="Arial" panose="020B0604020202020204"/>
              </a:rPr>
              <a:t>Sygdomslære er derfor en essentiel del af jeres uddannelse, der forbereder jer på en dynamisk karriere med mange muligheder for udvikling og specialisering.</a:t>
            </a:r>
            <a:endParaRPr lang="da-DK" sz="1200" b="0" strike="noStrike" spc="-1">
              <a:latin typeface="Arial" panose="020B0604020202020204"/>
            </a:endParaRPr>
          </a:p>
          <a:p>
            <a:pPr>
              <a:lnSpc>
                <a:spcPct val="100000"/>
              </a:lnSpc>
              <a:spcBef>
                <a:spcPts val="1200"/>
              </a:spcBef>
              <a:buNone/>
              <a:tabLst>
                <a:tab pos="0" algn="l"/>
              </a:tabLst>
            </a:pP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381240" y="685800"/>
            <a:ext cx="6095520" cy="3428640"/>
          </a:xfrm>
          <a:prstGeom prst="rect">
            <a:avLst/>
          </a:prstGeom>
          <a:ln w="0">
            <a:noFill/>
          </a:ln>
        </p:spPr>
      </p:sp>
      <p:sp>
        <p:nvSpPr>
          <p:cNvPr id="57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pos="0" algn="l"/>
              </a:tabLst>
            </a:pPr>
            <a:r>
              <a:rPr lang="da-DK" sz="1200" b="1" strike="noStrike" spc="-1">
                <a:solidFill>
                  <a:srgbClr val="000000"/>
                </a:solidFill>
                <a:latin typeface="Arial" panose="020B0604020202020204"/>
              </a:rPr>
              <a:t>Grundlæggende viden vs. daglig praksis</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Ikke al lært viden bruges direkte i hverdagen</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Grundlæggende forståelse er essentiel for at se det store billede</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Sammenligneligt med andre fag, hvor kun en del af det lærte anvendes aktivt</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Tværfagligt samarbejde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En betydelig andel af fysioterapeuter arbejder på hospitaler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Kræver evne til at kommunikere og samarbejde med andre faggrupper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Fælles grundlæggende viden letter tværfagligt samarbejde</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Akademisk niveau og videreuddannelse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Professionsbachelor i fysioterapi er på samme niveau som en almindelig bachelor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Giver adgang til kandidatuddannelser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Muligheder for videreuddannelse inkluderer:</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fysioterapi</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folkesundhedsvidenskab</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idræt og sundhed</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Specialisering inden for forskellige områder af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Forventninger til akademisk niveau</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Som professionsbachelor forventes et vist akademisk niveau</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Evne til kritisk tænkning og analyse af forskningsresultater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Grundlag for eventuel fremtidig forskning inden for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Konklusion</a:t>
            </a:r>
            <a:endParaRPr lang="da-DK" sz="1200" b="0" strike="noStrike" spc="-1">
              <a:latin typeface="Arial" panose="020B0604020202020204"/>
            </a:endParaRPr>
          </a:p>
          <a:p>
            <a:pPr>
              <a:lnSpc>
                <a:spcPct val="115000"/>
              </a:lnSpc>
              <a:spcBef>
                <a:spcPts val="1200"/>
              </a:spcBef>
              <a:buNone/>
              <a:tabLst>
                <a:tab pos="0" algn="l"/>
              </a:tabLst>
            </a:pPr>
            <a:r>
              <a:rPr lang="da-DK" sz="1200" b="0" strike="noStrike" spc="-1">
                <a:solidFill>
                  <a:srgbClr val="000000"/>
                </a:solidFill>
                <a:latin typeface="Arial" panose="020B0604020202020204"/>
              </a:rPr>
              <a:t>Selvom ikke al viden om sygdomslære bruges direkte i daglig praksis, danner det fundamentet for:</a:t>
            </a:r>
            <a:endParaRPr lang="da-DK" sz="1200" b="0" strike="noStrike" spc="-1">
              <a:latin typeface="Arial" panose="020B0604020202020204"/>
            </a:endParaRPr>
          </a:p>
          <a:p>
            <a:pPr marL="457200" indent="-304800">
              <a:lnSpc>
                <a:spcPct val="115000"/>
              </a:lnSpc>
              <a:spcBef>
                <a:spcPts val="1200"/>
              </a:spcBef>
              <a:buClr>
                <a:srgbClr val="000000"/>
              </a:buClr>
              <a:buFont typeface="StarSymbol"/>
              <a:buAutoNum type="arabicPeriod"/>
              <a:tabLst>
                <a:tab pos="0" algn="l"/>
              </a:tabLst>
            </a:pPr>
            <a:r>
              <a:rPr lang="da-DK" sz="1200" b="0" strike="noStrike" spc="-1">
                <a:solidFill>
                  <a:srgbClr val="000000"/>
                </a:solidFill>
                <a:latin typeface="Arial" panose="020B0604020202020204"/>
              </a:rPr>
              <a:t>Forståelse af komplekse patientcases</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Effektivt tværfagligt samarbejde</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Kontinuerlig faglig udvikling</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Mulighed for videreuddannelse og specialisering</a:t>
            </a:r>
            <a:endParaRPr lang="da-DK" sz="1200" b="0" strike="noStrike" spc="-1">
              <a:latin typeface="Arial" panose="020B0604020202020204"/>
            </a:endParaRPr>
          </a:p>
          <a:p>
            <a:pPr>
              <a:lnSpc>
                <a:spcPct val="100000"/>
              </a:lnSpc>
              <a:spcBef>
                <a:spcPts val="1200"/>
              </a:spcBef>
              <a:buNone/>
              <a:tabLst>
                <a:tab pos="0" algn="l"/>
              </a:tabLst>
            </a:pP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381240" y="694800"/>
            <a:ext cx="6095160" cy="3428640"/>
          </a:xfrm>
          <a:prstGeom prst="rect">
            <a:avLst/>
          </a:prstGeom>
          <a:ln w="0">
            <a:noFill/>
          </a:ln>
        </p:spPr>
      </p:sp>
      <p:sp>
        <p:nvSpPr>
          <p:cNvPr id="57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spcBef>
                <a:spcPts val="1800"/>
              </a:spcBef>
              <a:buNone/>
              <a:tabLst>
                <a:tab pos="0" algn="l"/>
              </a:tabLst>
            </a:pPr>
            <a:r>
              <a:rPr lang="da-DK" sz="1200" b="1" strike="noStrike" spc="-1">
                <a:solidFill>
                  <a:srgbClr val="000000"/>
                </a:solidFill>
                <a:latin typeface="Arial" panose="020B0604020202020204"/>
              </a:rPr>
              <a:t>Grundlæggende viden vs. daglig praksis</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Ikke al lært viden bruges direkte i hverdagen</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Grundlæggende forståelse er essentiel for at se det store billede</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Sammenligneligt med andre fag, hvor kun en del af det lærte anvendes aktivt</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Tværfagligt samarbejde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En betydelig andel af fysioterapeuter arbejder på hospitaler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Kræver evne til at kommunikere og samarbejde med andre faggrupper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Fælles grundlæggende viden letter tværfagligt samarbejde</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Akademisk niveau og videreuddannelse</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Professionsbachelor i fysioterapi er på samme niveau som en almindelig bachelor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Giver adgang til kandidatuddannelser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Muligheder for videreuddannelse inkluderer:</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fysioterapi</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folkesundhedsvidenskab</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Kandidat i idræt og sundhed</a:t>
            </a:r>
            <a:endParaRPr lang="da-DK" sz="1200" b="0" strike="noStrike" spc="-1">
              <a:latin typeface="Arial" panose="020B0604020202020204"/>
            </a:endParaRPr>
          </a:p>
          <a:p>
            <a:pPr marL="914400" lvl="1" indent="-304800">
              <a:lnSpc>
                <a:spcPct val="115000"/>
              </a:lnSpc>
              <a:buClr>
                <a:srgbClr val="000000"/>
              </a:buClr>
              <a:buFont typeface="Wingdings 2" panose="05020102010507070707" charset="2"/>
              <a:buChar char=""/>
              <a:tabLst>
                <a:tab pos="0" algn="l"/>
              </a:tabLst>
            </a:pPr>
            <a:r>
              <a:rPr lang="da-DK" sz="1200" b="0" strike="noStrike" spc="-1">
                <a:solidFill>
                  <a:srgbClr val="000000"/>
                </a:solidFill>
                <a:latin typeface="Arial" panose="020B0604020202020204"/>
              </a:rPr>
              <a:t>Specialisering inden for forskellige områder af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Forventninger til akademisk niveau</a:t>
            </a:r>
            <a:endParaRPr lang="da-DK" sz="1200" b="0" strike="noStrike" spc="-1">
              <a:latin typeface="Arial" panose="020B0604020202020204"/>
            </a:endParaRPr>
          </a:p>
          <a:p>
            <a:pPr marL="457200" indent="-304800">
              <a:lnSpc>
                <a:spcPct val="115000"/>
              </a:lnSpc>
              <a:spcBef>
                <a:spcPts val="1200"/>
              </a:spcBef>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Som professionsbachelor forventes et vist akademisk niveau</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Evne til kritisk tænkning og analyse af forskningsresultater</a:t>
            </a:r>
            <a:endParaRPr lang="da-DK" sz="1200" b="0" strike="noStrike" spc="-1">
              <a:latin typeface="Arial" panose="020B0604020202020204"/>
            </a:endParaRPr>
          </a:p>
          <a:p>
            <a:pPr marL="457200" indent="-304800">
              <a:lnSpc>
                <a:spcPct val="115000"/>
              </a:lnSpc>
              <a:buClr>
                <a:srgbClr val="000000"/>
              </a:buClr>
              <a:buFont typeface="Wingdings" panose="05000000000000000000" pitchFamily="2" charset="2"/>
              <a:buChar char=""/>
              <a:tabLst>
                <a:tab pos="0" algn="l"/>
              </a:tabLst>
            </a:pPr>
            <a:r>
              <a:rPr lang="da-DK" sz="1200" b="0" strike="noStrike" spc="-1">
                <a:solidFill>
                  <a:srgbClr val="000000"/>
                </a:solidFill>
                <a:latin typeface="Arial" panose="020B0604020202020204"/>
              </a:rPr>
              <a:t>Grundlag for eventuel fremtidig forskning inden for fysioterapi</a:t>
            </a:r>
            <a:endParaRPr lang="da-DK" sz="1200" b="0" strike="noStrike" spc="-1">
              <a:latin typeface="Arial" panose="020B0604020202020204"/>
            </a:endParaRPr>
          </a:p>
          <a:p>
            <a:pPr>
              <a:lnSpc>
                <a:spcPct val="115000"/>
              </a:lnSpc>
              <a:spcBef>
                <a:spcPts val="1800"/>
              </a:spcBef>
              <a:buNone/>
              <a:tabLst>
                <a:tab pos="0" algn="l"/>
              </a:tabLst>
            </a:pPr>
            <a:r>
              <a:rPr lang="da-DK" sz="1200" b="1" strike="noStrike" spc="-1">
                <a:solidFill>
                  <a:srgbClr val="000000"/>
                </a:solidFill>
                <a:latin typeface="Arial" panose="020B0604020202020204"/>
              </a:rPr>
              <a:t>Konklusion</a:t>
            </a:r>
            <a:endParaRPr lang="da-DK" sz="1200" b="0" strike="noStrike" spc="-1">
              <a:latin typeface="Arial" panose="020B0604020202020204"/>
            </a:endParaRPr>
          </a:p>
          <a:p>
            <a:pPr>
              <a:lnSpc>
                <a:spcPct val="115000"/>
              </a:lnSpc>
              <a:spcBef>
                <a:spcPts val="1200"/>
              </a:spcBef>
              <a:buNone/>
              <a:tabLst>
                <a:tab pos="0" algn="l"/>
              </a:tabLst>
            </a:pPr>
            <a:r>
              <a:rPr lang="da-DK" sz="1200" b="0" strike="noStrike" spc="-1">
                <a:solidFill>
                  <a:srgbClr val="000000"/>
                </a:solidFill>
                <a:latin typeface="Arial" panose="020B0604020202020204"/>
              </a:rPr>
              <a:t>Selvom ikke al viden om sygdomslære bruges direkte i daglig praksis, danner det fundamentet for:</a:t>
            </a:r>
            <a:endParaRPr lang="da-DK" sz="1200" b="0" strike="noStrike" spc="-1">
              <a:latin typeface="Arial" panose="020B0604020202020204"/>
            </a:endParaRPr>
          </a:p>
          <a:p>
            <a:pPr marL="457200" indent="-304800">
              <a:lnSpc>
                <a:spcPct val="115000"/>
              </a:lnSpc>
              <a:spcBef>
                <a:spcPts val="1200"/>
              </a:spcBef>
              <a:buClr>
                <a:srgbClr val="000000"/>
              </a:buClr>
              <a:buFont typeface="StarSymbol"/>
              <a:buAutoNum type="arabicPeriod"/>
              <a:tabLst>
                <a:tab pos="0" algn="l"/>
              </a:tabLst>
            </a:pPr>
            <a:r>
              <a:rPr lang="da-DK" sz="1200" b="0" strike="noStrike" spc="-1">
                <a:solidFill>
                  <a:srgbClr val="000000"/>
                </a:solidFill>
                <a:latin typeface="Arial" panose="020B0604020202020204"/>
              </a:rPr>
              <a:t>Forståelse af komplekse patientcases</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Effektivt tværfagligt samarbejde</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Kontinuerlig faglig udvikling</a:t>
            </a:r>
            <a:endParaRPr lang="da-DK" sz="1200" b="0" strike="noStrike" spc="-1">
              <a:latin typeface="Arial" panose="020B0604020202020204"/>
            </a:endParaRPr>
          </a:p>
          <a:p>
            <a:pPr marL="457200" indent="-304800">
              <a:lnSpc>
                <a:spcPct val="115000"/>
              </a:lnSpc>
              <a:buClr>
                <a:srgbClr val="000000"/>
              </a:buClr>
              <a:buFont typeface="StarSymbol"/>
              <a:buAutoNum type="arabicPeriod"/>
              <a:tabLst>
                <a:tab pos="0" algn="l"/>
              </a:tabLst>
            </a:pPr>
            <a:r>
              <a:rPr lang="da-DK" sz="1200" b="0" strike="noStrike" spc="-1">
                <a:solidFill>
                  <a:srgbClr val="000000"/>
                </a:solidFill>
                <a:latin typeface="Arial" panose="020B0604020202020204"/>
              </a:rPr>
              <a:t>Mulighed for videreuddannelse og specialisering</a:t>
            </a:r>
            <a:endParaRPr lang="da-DK" sz="1200" b="0" strike="noStrike" spc="-1">
              <a:latin typeface="Arial" panose="020B0604020202020204"/>
            </a:endParaRPr>
          </a:p>
          <a:p>
            <a:pPr>
              <a:lnSpc>
                <a:spcPct val="115000"/>
              </a:lnSpc>
              <a:spcBef>
                <a:spcPts val="1200"/>
              </a:spcBef>
              <a:buNone/>
              <a:tabLst>
                <a:tab pos="0" algn="l"/>
              </a:tabLst>
            </a:pPr>
            <a:r>
              <a:rPr lang="da-DK" sz="1200" b="0" strike="noStrike" spc="-1">
                <a:solidFill>
                  <a:srgbClr val="000000"/>
                </a:solidFill>
                <a:latin typeface="Arial" panose="020B0604020202020204"/>
              </a:rPr>
              <a:t>Sygdomslære er derfor en essentiel del af jeres uddannelse, der forbereder jer på en dynamisk karriere med mange muligheder for udvikling og specialisering.</a:t>
            </a:r>
            <a:endParaRPr lang="da-DK" sz="1200" b="0" strike="noStrike" spc="-1">
              <a:latin typeface="Arial" panose="020B0604020202020204"/>
            </a:endParaRPr>
          </a:p>
          <a:p>
            <a:pPr>
              <a:lnSpc>
                <a:spcPct val="100000"/>
              </a:lnSpc>
              <a:spcBef>
                <a:spcPts val="1200"/>
              </a:spcBef>
              <a:buNone/>
              <a:tabLst>
                <a:tab pos="0" algn="l"/>
              </a:tabLst>
            </a:pP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381240" y="694800"/>
            <a:ext cx="6095160" cy="3428640"/>
          </a:xfrm>
          <a:prstGeom prst="rect">
            <a:avLst/>
          </a:prstGeom>
          <a:ln w="0">
            <a:noFill/>
          </a:ln>
        </p:spPr>
      </p:sp>
      <p:sp>
        <p:nvSpPr>
          <p:cNvPr id="57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Hvordan er sundhedsvæsenet organiseret? Hvilke sektorer findes der?</a:t>
            </a:r>
            <a:br>
              <a:rPr sz="1100"/>
            </a:b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Præsentationsnote:</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Forklar forskellen mellem primær- og sekundærsektor</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Diskuter hvor fysioterapeuter typisk arbejder</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Svar på spørgsmål:</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Primærsektor er patientens første kontakt med sundhedsvæsenet, ofte udenfor sygehus</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Sekundærsektor omfatter sygehuse og specialiseret behandling</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Fysioterapeuter findes i begge sektorer, men er mere udbredt i primærsektoren</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Hvordan påvirker sektoropdelingen patientforløb for fysioterapipatienter?</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Har i haft pårørende der blev overført fra sekundær sektor til primær sektor. Var det en god oplevese/glidende overgang?</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Det kan påvirke kontinuiteten i behandlingen, når patienter bevæger sig mellem sektorer. God kommunikation mellem sektorer er vigtig for at sikre sammenhængende patientforløb.</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381240" y="694800"/>
            <a:ext cx="6095160" cy="3428640"/>
          </a:xfrm>
          <a:prstGeom prst="rect">
            <a:avLst/>
          </a:prstGeom>
          <a:ln w="0">
            <a:noFill/>
          </a:ln>
        </p:spPr>
      </p:sp>
      <p:sp>
        <p:nvSpPr>
          <p:cNvPr id="54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Inden vi går i gang med dagens undervisning er der lige lidt praktisk information.</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Først en kort præsentation af undertegnede.</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En snak om pensum, eksamen og undervisningen</a:t>
            </a:r>
            <a:endParaRPr lang="da-DK" sz="1100" b="0" strike="noStrike" spc="-1">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381240" y="694800"/>
            <a:ext cx="6095160" cy="3428640"/>
          </a:xfrm>
          <a:prstGeom prst="rect">
            <a:avLst/>
          </a:prstGeom>
          <a:ln w="0">
            <a:noFill/>
          </a:ln>
        </p:spPr>
      </p:sp>
      <p:sp>
        <p:nvSpPr>
          <p:cNvPr id="57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 Evidensbaseret praksis og fysisk træning i fysioterapi</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Hvad er evidensbaserede kliniske retningslinjer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Også relevante for fysioterapeuter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Baseret på den </a:t>
            </a:r>
            <a:r>
              <a:rPr lang="da-DK" sz="1100" b="1" strike="noStrike" spc="-1">
                <a:latin typeface="Arial" panose="020B0604020202020204"/>
              </a:rPr>
              <a:t>bedste </a:t>
            </a:r>
            <a:r>
              <a:rPr lang="da-DK" sz="1100" b="0" strike="noStrike" spc="-1">
                <a:latin typeface="Arial" panose="020B0604020202020204"/>
              </a:rPr>
              <a:t>tilgængelige videnskabelige </a:t>
            </a:r>
            <a:r>
              <a:rPr lang="da-DK" sz="1100" b="1" strike="noStrike" spc="-1">
                <a:latin typeface="Arial" panose="020B0604020202020204"/>
              </a:rPr>
              <a:t>evidens</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Hjælper med at </a:t>
            </a:r>
            <a:r>
              <a:rPr lang="da-DK" sz="1100" b="1" strike="noStrike" spc="-1">
                <a:latin typeface="Arial" panose="020B0604020202020204"/>
              </a:rPr>
              <a:t>standardisere </a:t>
            </a:r>
            <a:r>
              <a:rPr lang="da-DK" sz="1100" b="0" strike="noStrike" spc="-1">
                <a:latin typeface="Arial" panose="020B0604020202020204"/>
              </a:rPr>
              <a:t>og optimere behandling</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Opdateres løbende i takt med ny forskning</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Eksempler: retningslinjer for behandling af lændesmerter, skulderproblemer, etc.</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Evidensbaseret praksis</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Tre nøgleelementer i evidensbaseret praksis:</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1. **Klinisk erfaring**</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Fysioterapeutens praktiske erfaring og ekspertise</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Evne til at vurdere individuelle patienters behov</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Udvikles over tid gennem praksis og refleksion</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2. **Evidensbaseret forskning**</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Anvendelse af den nyeste og bedste tilgængelige forskning</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Kritisk vurdering af forskningsresultater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Integration af forskningsfund i klinisk praksis</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3. **Patientens forventninger og præferencer**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Inddragelse af patientens ønsker og mål i behandlingen</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Hensyntagen til patientens livssituation og værdier</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   </a:t>
            </a:r>
            <a:r>
              <a:rPr lang="da-DK" sz="1100" b="0" strike="noStrike" spc="-1">
                <a:latin typeface="Arial" panose="020B0604020202020204"/>
              </a:rPr>
              <a:t>- Shared decision-making: fælles beslutningstagning mellem terapeut og patient</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Præsentationsnote:</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Fremhæv vigtigheden af evidensbaseret praksis i fysioterapi</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Forklar hvordan de tre elementer (klinisk erfaring, forskning, patientpræferencer) spiller sammen</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Svar på spørgsmål:</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Evidensbaserede kliniske retningslinjer hjælper med at standardisere og optimere behandling</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Fysisk træning er både forebyggende og en del af behandlingen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Compliance og patient empowerment er afgørende for behandlingens succes</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Hvordan balancerer man mellem evidensbaseret praksis og individuelle patientbehov?</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Ved at integrere den bedste tilgængelige evidens med klinisk erfaring og patiente</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Fysisk træning</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Fysisk træning er et kerneelement i fysioterapi med flere formål:</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1. **Forebyggende**</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Forebyggelse af skader og sygdomme</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Styrkelse af kroppen for at modstå belastninger</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Forbedring af generel sundhed og velvære</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2. **Del af behandling**</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Integreret del af rehabilitering efter skader eller operationer</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Målrettet træning for specifikke lidelser (f.eks. artrose, rygsmerter)</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Kan kombineres med andre behandlingsformer (f.eks. manuel terapi)</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3. **Compliance**</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Sikre patientens overholdelse af træningsprogram</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Strategier for at øge motivation og adherence</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Regelmæssig opfølgning og justering af program</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4. **Patient empowerment**</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Uddanne patienter om deres tilstand og behandling</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Give patienter værktøjer til selvhåndtering</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a:t>
            </a:r>
            <a:r>
              <a:rPr lang="da-DK" sz="1100" b="0" strike="noStrike" spc="-1">
                <a:solidFill>
                  <a:srgbClr val="000000"/>
                </a:solidFill>
                <a:latin typeface="Arial" panose="020B0604020202020204"/>
              </a:rPr>
              <a:t>- Fremme patientens aktive rolle i egen sundhed og rehabilitering</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Nøglepointer</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Evidensbaseret praksis integrerer forskning, klinisk erfaring og patientpræferencer</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Fysisk træning er både forebyggende og behandlende</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 Fokus på patientinddragelse og empowerment er afgørende for succesfuld behandling</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PlaceHolder 1"/>
          <p:cNvSpPr>
            <a:spLocks noGrp="1"/>
          </p:cNvSpPr>
          <p:nvPr>
            <p:ph type="sldImg"/>
          </p:nvPr>
        </p:nvSpPr>
        <p:spPr>
          <a:xfrm>
            <a:off x="381240" y="694800"/>
            <a:ext cx="6095160" cy="3428640"/>
          </a:xfrm>
          <a:prstGeom prst="rect">
            <a:avLst/>
          </a:prstGeom>
          <a:ln w="0">
            <a:noFill/>
          </a:ln>
        </p:spPr>
      </p:sp>
      <p:sp>
        <p:nvSpPr>
          <p:cNvPr id="57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buNone/>
              <a:tabLst>
                <a:tab pos="0" algn="l"/>
              </a:tabLst>
            </a:pPr>
            <a:r>
              <a:rPr lang="da-DK" sz="1100" b="0" strike="noStrike" spc="-1">
                <a:solidFill>
                  <a:srgbClr val="000000"/>
                </a:solidFill>
                <a:latin typeface="Arial" panose="020B0604020202020204"/>
              </a:rPr>
              <a:t>- Understreg ansvaret der følger med at være autoriseret sundhedsperson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Forklar betydningen af tavshedspligt og journalføring</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Svar på spørgsmål:</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Autoriseret sundhedsperson betyder, at man er underlagt sundhedsloven og har særlige pligter</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Journalføring er en lovmæssig pligt og et vigtigt redskab for patientbehandling og -sikkerhed</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Hvordan håndterer man situationer, hvor tavshedspligten potentielt kan komme i konflikt med patientens sikkerhed?</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Man skal altid prioritere patientens sikkerhed. I visse tilfælde kan man være forpligtet til at bryde tavshedspligten, f.eks. ved mistanke om </a:t>
            </a:r>
            <a:r>
              <a:rPr lang="da-DK" sz="1100" b="1" strike="noStrike" spc="-1">
                <a:solidFill>
                  <a:srgbClr val="000000"/>
                </a:solidFill>
                <a:latin typeface="Arial" panose="020B0604020202020204"/>
              </a:rPr>
              <a:t>børnemishandling</a:t>
            </a:r>
            <a:r>
              <a:rPr lang="da-DK" sz="1100" b="0" strike="noStrike" spc="-1">
                <a:solidFill>
                  <a:srgbClr val="000000"/>
                </a:solidFill>
                <a:latin typeface="Arial" panose="020B0604020202020204"/>
              </a:rPr>
              <a:t> eller alvorlig fare for patienten eller andre.</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Tror ikke det er pensum, men jeg synes det er vigtigt! Skærpet underretningspligt.</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381240" y="685800"/>
            <a:ext cx="6095520" cy="3428640"/>
          </a:xfrm>
          <a:prstGeom prst="rect">
            <a:avLst/>
          </a:prstGeom>
          <a:ln w="0">
            <a:noFill/>
          </a:ln>
        </p:spPr>
      </p:sp>
      <p:sp>
        <p:nvSpPr>
          <p:cNvPr id="58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Hvorfor er det vigtigt at bruge neutralt sprog i journalføring?</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Neutralt sprog sikrer objektivitet, professionel kommunikation, og respekt for patienten. Det mindsker risikoen for misforståelser og er vigtigt, da patienten har ret til at læse sin journal.</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381240" y="685800"/>
            <a:ext cx="6095520" cy="3428640"/>
          </a:xfrm>
          <a:prstGeom prst="rect">
            <a:avLst/>
          </a:prstGeom>
          <a:ln w="0">
            <a:noFill/>
          </a:ln>
        </p:spPr>
      </p:sp>
      <p:sp>
        <p:nvSpPr>
          <p:cNvPr id="58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Spørg grundigt indtil sygdomshistorik. Nogle mener ikke de fejler noget: “Jeg får jo insulin!”, eller jeg får blodtrykssænkende!</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Hvorfor spørger vi om alt dette?</a:t>
            </a:r>
            <a:br>
              <a:rPr sz="1100"/>
            </a:br>
            <a:r>
              <a:rPr lang="da-DK" sz="1100" b="0" strike="noStrike" spc="-1">
                <a:latin typeface="Arial" panose="020B0604020202020204"/>
              </a:rPr>
              <a:t>Hvorfor hvilke kosttilskud?</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Hvorfor Socialt? -&gt; hvad skal formidles til kommunen. Nogle tiltag? HJælpemidler?</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Hvordan kan fysioterapeuter bidrage til udrednings- og diagnostikprocessen?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Fysioterapeuter kan bidrage med detaljerede observationer af patientens funktionsniveau, bevægelsesmønstre og smerter. Deres vurderinger kan være værdifulde i den samlede diagnostiske proces.</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sldImg"/>
          </p:nvPr>
        </p:nvSpPr>
        <p:spPr>
          <a:xfrm>
            <a:off x="381240" y="685800"/>
            <a:ext cx="6095520" cy="3428640"/>
          </a:xfrm>
          <a:prstGeom prst="rect">
            <a:avLst/>
          </a:prstGeom>
          <a:ln w="0">
            <a:noFill/>
          </a:ln>
        </p:spPr>
      </p:sp>
      <p:sp>
        <p:nvSpPr>
          <p:cNvPr id="58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Hvordan er Objektivt forskellig fra sidste slide?</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Hvad er paraklinik?</a:t>
            </a:r>
            <a:endParaRPr lang="da-DK" sz="1100" b="0" strike="noStrike" spc="-1">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381240" y="685800"/>
            <a:ext cx="6095520" cy="3428640"/>
          </a:xfrm>
          <a:prstGeom prst="rect">
            <a:avLst/>
          </a:prstGeom>
          <a:ln w="0">
            <a:noFill/>
          </a:ln>
        </p:spPr>
      </p:sp>
      <p:sp>
        <p:nvSpPr>
          <p:cNvPr id="58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Dårlig årsag til hendvedelse. Patienten er sløj!</a:t>
            </a:r>
            <a:endParaRPr lang="da-DK" sz="1100" b="0" strike="noStrike" spc="-1">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381240" y="685800"/>
            <a:ext cx="6095520" cy="3428640"/>
          </a:xfrm>
          <a:prstGeom prst="rect">
            <a:avLst/>
          </a:prstGeom>
          <a:ln w="0">
            <a:noFill/>
          </a:ln>
        </p:spPr>
      </p:sp>
      <p:sp>
        <p:nvSpPr>
          <p:cNvPr id="58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Grundlæggendes ens journalkoncept, dog vidt forskelligt hvor der lægges mest energi.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Næsten alle specialer. Nogle har ikke patienter. </a:t>
            </a:r>
            <a:endParaRPr lang="da-DK" sz="1100" b="0" strike="noStrike" spc="-1">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381240" y="694800"/>
            <a:ext cx="6095160" cy="3428640"/>
          </a:xfrm>
          <a:prstGeom prst="rect">
            <a:avLst/>
          </a:prstGeom>
          <a:ln w="0">
            <a:noFill/>
          </a:ln>
        </p:spPr>
      </p:sp>
      <p:sp>
        <p:nvSpPr>
          <p:cNvPr id="59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Hvad er fysiologisk stress?</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Svar på spørgsmål:</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Fysiologisk stress ved operation omfatter kroppens reaktion på kirurgisk traume, herunder hormonelle og metaboliske ændringer (øget kortisol og adrenalin). Inflammatorisk respons. Øget krav til ernæring samtidig med dårlig appetit.</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Fysiologisk ses bl. a. forhøjet blodtryk, øget pulsfrekvens, øget blodsukker, mindsket insulinfølsomhed, øget mængde af lipider i blodet og hæmning af immunsystemet.</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Hurtig mobilisering postoperativt er vigtig for at forebygge komplikationer som blodpropper, lungebetændelse og muskelsvind</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Hvilken rolle spiller fysioterapeuter i det postoperative forløb?</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Fysioterapeuter spiller en vigtig rolle i tidlig mobilisering, forebyggelse af komplikationer, og genoptræning af funktionsevne. De kan også bidrage til smertehåndtering og vejrtrækningsteknikker.</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381240" y="685800"/>
            <a:ext cx="6095520" cy="3428640"/>
          </a:xfrm>
          <a:prstGeom prst="rect">
            <a:avLst/>
          </a:prstGeom>
          <a:ln w="0">
            <a:noFill/>
          </a:ln>
        </p:spPr>
      </p:sp>
      <p:sp>
        <p:nvSpPr>
          <p:cNvPr id="59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Hvorfor er er disse indelt som de er?</a:t>
            </a:r>
            <a:endParaRPr lang="da-DK" sz="1100" b="0" strike="noStrike" spc="-1">
              <a:latin typeface="Arial" panose="020B060402020202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381240" y="694800"/>
            <a:ext cx="6095160" cy="3428640"/>
          </a:xfrm>
          <a:prstGeom prst="rect">
            <a:avLst/>
          </a:prstGeom>
          <a:ln w="0">
            <a:noFill/>
          </a:ln>
        </p:spPr>
      </p:sp>
      <p:sp>
        <p:nvSpPr>
          <p:cNvPr id="594" name="PlaceHolder 2"/>
          <p:cNvSpPr>
            <a:spLocks noGrp="1"/>
          </p:cNvSpPr>
          <p:nvPr>
            <p:ph type="body"/>
          </p:nvPr>
        </p:nvSpPr>
        <p:spPr>
          <a:xfrm>
            <a:off x="685800" y="4400640"/>
            <a:ext cx="5486040" cy="3600000"/>
          </a:xfrm>
          <a:prstGeom prst="rect">
            <a:avLst/>
          </a:prstGeom>
          <a:noFill/>
          <a:ln w="0">
            <a:noFill/>
          </a:ln>
        </p:spPr>
        <p:txBody>
          <a:bodyPr anchor="t">
            <a:noAutofit/>
          </a:bodyPr>
          <a:p>
            <a:endParaRPr lang="da-DK" sz="2000" b="0" strike="noStrike" spc="-1">
              <a:latin typeface="Arial" panose="020B0604020202020204"/>
            </a:endParaRPr>
          </a:p>
        </p:txBody>
      </p:sp>
      <p:sp>
        <p:nvSpPr>
          <p:cNvPr id="595" name="Google Shape;356;g2d3ce9b9ff3_0_462: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1ED78EAB-0373-4C29-BA14-A820CEC842E0}"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381240" y="694800"/>
            <a:ext cx="6095160" cy="3428640"/>
          </a:xfrm>
          <a:prstGeom prst="rect">
            <a:avLst/>
          </a:prstGeom>
          <a:ln w="0">
            <a:noFill/>
          </a:ln>
        </p:spPr>
      </p:sp>
      <p:sp>
        <p:nvSpPr>
          <p:cNvPr id="54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Bla bla, hvad har jeg tidligere lavet.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Neurologi. Mange fysser og ergo</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N'te</a:t>
            </a:r>
            <a:r>
              <a:rPr lang="da-DK" sz="1100" b="0" strike="noStrike" spc="-1">
                <a:solidFill>
                  <a:srgbClr val="000000"/>
                </a:solidFill>
                <a:latin typeface="Arial" panose="020B0604020202020204"/>
              </a:rPr>
              <a:t> gang jeg underviser på UCL</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Jeg skal også lære. Tidligere undervisningserfaring, men ikke selv modtaget undervisning i didaktik eller pædagogik. </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Afbryd undervejs. Taler jeg for hurtigt, for lavt eller andet?</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Har i dag set der er en der har skrevet til mig på ItsLearning. Er sjældent på itslearning, kontakt mig på mail eller tlf. </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Altid velkommen til at skrive til mig. </a:t>
            </a:r>
            <a:endParaRPr lang="da-DK" sz="1100" b="0" strike="noStrike" spc="-1">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381240" y="694800"/>
            <a:ext cx="6095160" cy="3428640"/>
          </a:xfrm>
          <a:prstGeom prst="rect">
            <a:avLst/>
          </a:prstGeom>
          <a:ln w="0">
            <a:noFill/>
          </a:ln>
        </p:spPr>
      </p:sp>
      <p:sp>
        <p:nvSpPr>
          <p:cNvPr id="597"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pos="0" algn="l"/>
              </a:tabLst>
            </a:pPr>
            <a:r>
              <a:rPr lang="da-DK" sz="1200" b="0" strike="noStrike" spc="-1">
                <a:solidFill>
                  <a:srgbClr val="000000"/>
                </a:solidFill>
                <a:latin typeface="Arial" panose="020B0604020202020204"/>
                <a:ea typeface="Arial" panose="020B0604020202020204"/>
              </a:rPr>
              <a:t>Det her er vigtigt </a:t>
            </a:r>
            <a:endParaRPr lang="da-DK" sz="1200" b="0" strike="noStrike" spc="-1">
              <a:latin typeface="Arial" panose="020B0604020202020204"/>
            </a:endParaRPr>
          </a:p>
        </p:txBody>
      </p:sp>
      <p:sp>
        <p:nvSpPr>
          <p:cNvPr id="598" name="Google Shape;384;g2d3ce9b9ff3_0_488: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3908629C-DFB2-403D-B574-CBB0F985AF24}"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381240" y="694800"/>
            <a:ext cx="6095160" cy="3428640"/>
          </a:xfrm>
          <a:prstGeom prst="rect">
            <a:avLst/>
          </a:prstGeom>
          <a:ln w="0">
            <a:noFill/>
          </a:ln>
        </p:spPr>
      </p:sp>
      <p:sp>
        <p:nvSpPr>
          <p:cNvPr id="600"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15000"/>
              </a:lnSpc>
              <a:buNone/>
              <a:tabLst>
                <a:tab pos="0" algn="l"/>
              </a:tabLst>
            </a:pPr>
            <a:r>
              <a:rPr lang="da-DK" sz="1100" b="0" strike="noStrike" spc="-1">
                <a:solidFill>
                  <a:srgbClr val="000000"/>
                </a:solidFill>
                <a:latin typeface="Arial" panose="020B0604020202020204"/>
              </a:rPr>
              <a:t>Præsentationsnote:</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Forklar triagesystemet og dets betydning</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Gennemgå ABCDE-tilgangen til akutte patienter</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Diskuter symptomer på akutte tilstande og hvordan man skal reagere</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Svar på spørgsmål:</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ABCDE står for Airway, Breathing, Circulation, Disability, Exposure/Environment</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 Triage bestemmer, hvor hurtigt en patient skal tilses baseret på alvorligheden af deres tilstand</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Spørgsmål til diskussion: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Q: Hvorfor er det vigtigt for fysioterapeuter at have kendskab til akutte tilstande og ABCDE-tilgangen?</a:t>
            </a:r>
            <a:endParaRPr lang="da-DK" sz="1100" b="0" strike="noStrike" spc="-1">
              <a:latin typeface="Arial" panose="020B0604020202020204"/>
            </a:endParaRPr>
          </a:p>
          <a:p>
            <a:pPr>
              <a:lnSpc>
                <a:spcPct val="115000"/>
              </a:lnSpc>
              <a:buNone/>
              <a:tabLst>
                <a:tab pos="0" algn="l"/>
              </a:tabLst>
            </a:pPr>
            <a:r>
              <a:rPr lang="da-DK" sz="1100" b="0" strike="noStrike" spc="-1">
                <a:solidFill>
                  <a:srgbClr val="000000"/>
                </a:solidFill>
                <a:latin typeface="Arial" panose="020B0604020202020204"/>
              </a:rPr>
              <a:t>A: Det er vigtigt for at kunne genkende potentielt livstruende tilstande, reagere hensigtsmæssigt, og kommunikere effektivt med andre sundhedsprofessionelle i akutte situationer. Dette kan være afgørende, især hvis en patient bliver akut dårlig under fysioterapeutisk behandling.</a:t>
            </a:r>
            <a:endParaRPr lang="da-DK" sz="1100" b="0" strike="noStrike" spc="-1">
              <a:latin typeface="Arial" panose="020B0604020202020204"/>
            </a:endParaRPr>
          </a:p>
          <a:p>
            <a:pPr>
              <a:lnSpc>
                <a:spcPct val="115000"/>
              </a:lnSpc>
              <a:buNone/>
              <a:tabLst>
                <a:tab pos="0" algn="l"/>
              </a:tabLst>
            </a:pPr>
            <a:endParaRPr lang="da-DK" sz="1100" b="0" strike="noStrike" spc="-1">
              <a:latin typeface="Arial" panose="020B0604020202020204"/>
            </a:endParaRPr>
          </a:p>
          <a:p>
            <a:pPr>
              <a:lnSpc>
                <a:spcPct val="100000"/>
              </a:lnSpc>
              <a:buNone/>
              <a:tabLst>
                <a:tab pos="0" algn="l"/>
              </a:tabLst>
            </a:pPr>
            <a:endParaRPr lang="da-DK" sz="2000" b="0" strike="noStrike" spc="-1">
              <a:latin typeface="Arial" panose="020B0604020202020204"/>
            </a:endParaRPr>
          </a:p>
        </p:txBody>
      </p:sp>
      <p:sp>
        <p:nvSpPr>
          <p:cNvPr id="601" name="Google Shape;400;g2d3ce9b9ff3_0_503: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832760D9-8069-4115-A039-CA4807F1DA58}"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sldImg"/>
          </p:nvPr>
        </p:nvSpPr>
        <p:spPr>
          <a:xfrm>
            <a:off x="381240" y="694800"/>
            <a:ext cx="6095160" cy="3428640"/>
          </a:xfrm>
          <a:prstGeom prst="rect">
            <a:avLst/>
          </a:prstGeom>
          <a:ln w="0">
            <a:noFill/>
          </a:ln>
        </p:spPr>
      </p:sp>
      <p:sp>
        <p:nvSpPr>
          <p:cNvPr id="603"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pos="0" algn="l"/>
              </a:tabLst>
            </a:pPr>
            <a:r>
              <a:rPr lang="da-DK" sz="1200" b="0" strike="noStrike" spc="-1">
                <a:solidFill>
                  <a:srgbClr val="000000"/>
                </a:solidFill>
                <a:latin typeface="Arial" panose="020B0604020202020204"/>
                <a:ea typeface="Arial" panose="020B0604020202020204"/>
              </a:rPr>
              <a:t>Triage er et system, hvor man ud fra vitalparametre og observationer kan fastlægge, hvor hurtigt der skal ske indgriben over for en given patient. </a:t>
            </a:r>
            <a:endParaRPr lang="da-DK" sz="1200" b="0" strike="noStrike" spc="-1">
              <a:latin typeface="Arial" panose="020B0604020202020204"/>
            </a:endParaRPr>
          </a:p>
          <a:p>
            <a:pPr>
              <a:lnSpc>
                <a:spcPct val="100000"/>
              </a:lnSpc>
              <a:buNone/>
              <a:tabLst>
                <a:tab pos="0" algn="l"/>
              </a:tabLst>
            </a:pPr>
            <a:r>
              <a:rPr lang="da-DK" sz="1200" b="0" strike="noStrike" spc="-1">
                <a:solidFill>
                  <a:srgbClr val="000000"/>
                </a:solidFill>
                <a:latin typeface="Arial" panose="020B0604020202020204"/>
                <a:ea typeface="Arial" panose="020B0604020202020204"/>
              </a:rPr>
              <a:t>Dette ledsages desuden af </a:t>
            </a:r>
            <a:r>
              <a:rPr lang="da-DK" sz="1200" b="0" i="1" strike="noStrike" spc="-1">
                <a:solidFill>
                  <a:srgbClr val="000000"/>
                </a:solidFill>
                <a:latin typeface="Arial" panose="020B0604020202020204"/>
                <a:ea typeface="Arial" panose="020B0604020202020204"/>
              </a:rPr>
              <a:t>kontaktårsag</a:t>
            </a: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a:p>
            <a:pPr>
              <a:lnSpc>
                <a:spcPct val="100000"/>
              </a:lnSpc>
              <a:buNone/>
              <a:tabLst>
                <a:tab pos="0" algn="l"/>
              </a:tabLst>
            </a:pPr>
            <a:r>
              <a:rPr lang="da-DK" sz="1200" b="0" i="1" strike="noStrike" spc="-1">
                <a:solidFill>
                  <a:srgbClr val="000000"/>
                </a:solidFill>
                <a:latin typeface="Arial" panose="020B0604020202020204"/>
                <a:ea typeface="Arial" panose="020B0604020202020204"/>
              </a:rPr>
              <a:t>Hvordan forestiller i jer en akut patient ser ud? </a:t>
            </a:r>
            <a:endParaRPr lang="da-DK" sz="1200" b="0" strike="noStrike" spc="-1">
              <a:latin typeface="Arial" panose="020B0604020202020204"/>
            </a:endParaRPr>
          </a:p>
          <a:p>
            <a:pPr>
              <a:lnSpc>
                <a:spcPct val="100000"/>
              </a:lnSpc>
              <a:buNone/>
              <a:tabLst>
                <a:tab pos="0" algn="l"/>
              </a:tabLst>
            </a:pPr>
            <a:r>
              <a:rPr lang="da-DK" sz="1200" b="0" i="1" strike="noStrike" spc="-1">
                <a:solidFill>
                  <a:srgbClr val="000000"/>
                </a:solidFill>
                <a:latin typeface="Arial" panose="020B0604020202020204"/>
                <a:ea typeface="Arial" panose="020B0604020202020204"/>
              </a:rPr>
              <a:t>Hvad tror i er den farligste indlæggelsesårsag (højst dødelighed)? </a:t>
            </a: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p:txBody>
      </p:sp>
      <p:sp>
        <p:nvSpPr>
          <p:cNvPr id="604" name="Google Shape;411;g2d3ce9b9ff3_0_513: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2CBD2E50-5CD0-417B-A5E9-46A7830EE877}"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body"/>
          </p:nvPr>
        </p:nvSpPr>
        <p:spPr>
          <a:xfrm>
            <a:off x="685800" y="4400640"/>
            <a:ext cx="5486040" cy="3600000"/>
          </a:xfrm>
          <a:prstGeom prst="rect">
            <a:avLst/>
          </a:prstGeom>
          <a:noFill/>
          <a:ln w="0">
            <a:noFill/>
          </a:ln>
        </p:spPr>
        <p:txBody>
          <a:bodyPr tIns="91440" bIns="91440" anchor="t">
            <a:noAutofit/>
          </a:bodyPr>
          <a:p>
            <a:pPr>
              <a:lnSpc>
                <a:spcPct val="100000"/>
              </a:lnSpc>
              <a:buNone/>
            </a:pPr>
            <a:r>
              <a:rPr lang="da-DK" sz="1100" b="0" strike="noStrike" spc="-1">
                <a:latin typeface="Arial" panose="020B0604020202020204"/>
              </a:rPr>
              <a:t>SpO2: perifer saturation. Altså målt ved pulsoximetri på f.eks. finger. En approksimatino a SaO2, som er saturation målt ved arterial blodprøve. </a:t>
            </a:r>
            <a:endParaRPr lang="da-DK" sz="1100" b="0" strike="noStrike" spc="-1">
              <a:latin typeface="Arial" panose="020B0604020202020204"/>
            </a:endParaRPr>
          </a:p>
        </p:txBody>
      </p:sp>
      <p:sp>
        <p:nvSpPr>
          <p:cNvPr id="606" name="PlaceHolder 2"/>
          <p:cNvSpPr>
            <a:spLocks noGrp="1"/>
          </p:cNvSpPr>
          <p:nvPr>
            <p:ph type="sldImg"/>
          </p:nvPr>
        </p:nvSpPr>
        <p:spPr>
          <a:xfrm>
            <a:off x="381240" y="694800"/>
            <a:ext cx="6095160" cy="3428640"/>
          </a:xfrm>
          <a:prstGeom prst="rect">
            <a:avLst/>
          </a:prstGeom>
          <a:ln w="0">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381240" y="694800"/>
            <a:ext cx="6095160" cy="3428640"/>
          </a:xfrm>
          <a:prstGeom prst="rect">
            <a:avLst/>
          </a:prstGeom>
          <a:ln w="0">
            <a:noFill/>
          </a:ln>
        </p:spPr>
      </p:sp>
      <p:sp>
        <p:nvSpPr>
          <p:cNvPr id="608"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pos="0" algn="l"/>
              </a:tabLst>
            </a:pPr>
            <a:r>
              <a:rPr lang="da-DK" sz="1200" b="0" strike="noStrike" spc="-1">
                <a:solidFill>
                  <a:srgbClr val="000000"/>
                </a:solidFill>
                <a:latin typeface="Arial" panose="020B0604020202020204"/>
                <a:ea typeface="Arial" panose="020B0604020202020204"/>
              </a:rPr>
              <a:t>Det skal i have en forståelse for </a:t>
            </a:r>
            <a:endParaRPr lang="da-DK" sz="1200" b="0" strike="noStrike" spc="-1">
              <a:latin typeface="Arial" panose="020B0604020202020204"/>
            </a:endParaRPr>
          </a:p>
          <a:p>
            <a:pPr>
              <a:lnSpc>
                <a:spcPct val="100000"/>
              </a:lnSpc>
              <a:buNone/>
              <a:tabLst>
                <a:tab pos="0" algn="l"/>
              </a:tabLst>
            </a:pPr>
            <a:r>
              <a:rPr lang="da-DK" sz="1200" b="0" strike="noStrike" spc="-1">
                <a:solidFill>
                  <a:srgbClr val="000000"/>
                </a:solidFill>
                <a:latin typeface="Arial" panose="020B0604020202020204"/>
                <a:ea typeface="Arial" panose="020B0604020202020204"/>
              </a:rPr>
              <a:t>Bruges altid ved nødkald, men i kan også bruge det, hvis i står med en dårlig pt. en dag </a:t>
            </a: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p:txBody>
      </p:sp>
      <p:sp>
        <p:nvSpPr>
          <p:cNvPr id="609" name="Google Shape;433;g2d3ce9b9ff3_0_533: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E48E977E-1F99-43E2-8EDE-F62E2039CD8C}"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PlaceHolder 1"/>
          <p:cNvSpPr>
            <a:spLocks noGrp="1"/>
          </p:cNvSpPr>
          <p:nvPr>
            <p:ph type="sldImg"/>
          </p:nvPr>
        </p:nvSpPr>
        <p:spPr>
          <a:xfrm>
            <a:off x="381240" y="694800"/>
            <a:ext cx="6095160" cy="3428640"/>
          </a:xfrm>
          <a:prstGeom prst="rect">
            <a:avLst/>
          </a:prstGeom>
          <a:ln w="0">
            <a:noFill/>
          </a:ln>
        </p:spPr>
      </p:sp>
      <p:sp>
        <p:nvSpPr>
          <p:cNvPr id="611" name="PlaceHolder 2"/>
          <p:cNvSpPr>
            <a:spLocks noGrp="1"/>
          </p:cNvSpPr>
          <p:nvPr>
            <p:ph type="body"/>
          </p:nvPr>
        </p:nvSpPr>
        <p:spPr>
          <a:xfrm>
            <a:off x="685800" y="4400640"/>
            <a:ext cx="5486040" cy="3600000"/>
          </a:xfrm>
          <a:prstGeom prst="rect">
            <a:avLst/>
          </a:prstGeom>
          <a:noFill/>
          <a:ln w="0">
            <a:noFill/>
          </a:ln>
        </p:spPr>
        <p:txBody>
          <a:bodyPr anchor="t">
            <a:noAutofit/>
          </a:bodyPr>
          <a:p>
            <a:endParaRPr lang="da-DK" sz="2000" b="0" strike="noStrike" spc="-1">
              <a:latin typeface="Arial" panose="020B0604020202020204"/>
            </a:endParaRPr>
          </a:p>
        </p:txBody>
      </p:sp>
      <p:sp>
        <p:nvSpPr>
          <p:cNvPr id="612" name="Google Shape;508;g2d3ce9b9ff3_0_601: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522F3DDD-F041-4537-80FD-9110BA10635A}"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PlaceHolder 1"/>
          <p:cNvSpPr>
            <a:spLocks noGrp="1"/>
          </p:cNvSpPr>
          <p:nvPr>
            <p:ph type="sldImg"/>
          </p:nvPr>
        </p:nvSpPr>
        <p:spPr>
          <a:xfrm>
            <a:off x="381240" y="694800"/>
            <a:ext cx="6095160" cy="3428640"/>
          </a:xfrm>
          <a:prstGeom prst="rect">
            <a:avLst/>
          </a:prstGeom>
          <a:ln w="0">
            <a:noFill/>
          </a:ln>
        </p:spPr>
      </p:sp>
      <p:sp>
        <p:nvSpPr>
          <p:cNvPr id="614" name="PlaceHolder 2"/>
          <p:cNvSpPr>
            <a:spLocks noGrp="1"/>
          </p:cNvSpPr>
          <p:nvPr>
            <p:ph type="body"/>
          </p:nvPr>
        </p:nvSpPr>
        <p:spPr>
          <a:xfrm>
            <a:off x="685800" y="4400640"/>
            <a:ext cx="5486040" cy="3600000"/>
          </a:xfrm>
          <a:prstGeom prst="rect">
            <a:avLst/>
          </a:prstGeom>
          <a:noFill/>
          <a:ln w="0">
            <a:noFill/>
          </a:ln>
        </p:spPr>
        <p:txBody>
          <a:bodyPr anchor="t">
            <a:noAutofit/>
          </a:bodyPr>
          <a:p>
            <a:endParaRPr lang="da-DK" sz="2000" b="0" strike="noStrike" spc="-1">
              <a:latin typeface="Arial" panose="020B0604020202020204"/>
            </a:endParaRPr>
          </a:p>
        </p:txBody>
      </p:sp>
      <p:sp>
        <p:nvSpPr>
          <p:cNvPr id="615" name="Google Shape;519;g2d3ce9b9ff3_0_611: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D828EF2F-7CAB-47B8-9EC5-1D9E34C033D6}"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sldImg"/>
          </p:nvPr>
        </p:nvSpPr>
        <p:spPr>
          <a:xfrm>
            <a:off x="381240" y="694800"/>
            <a:ext cx="6095160" cy="3428640"/>
          </a:xfrm>
          <a:prstGeom prst="rect">
            <a:avLst/>
          </a:prstGeom>
          <a:ln w="0">
            <a:noFill/>
          </a:ln>
        </p:spPr>
      </p:sp>
      <p:sp>
        <p:nvSpPr>
          <p:cNvPr id="617"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pos="0" algn="l"/>
              </a:tabLst>
            </a:pPr>
            <a:r>
              <a:rPr lang="da-DK" sz="1200" b="0" strike="noStrike" spc="-1">
                <a:solidFill>
                  <a:srgbClr val="000000"/>
                </a:solidFill>
                <a:latin typeface="Arial" panose="020B0604020202020204"/>
                <a:ea typeface="Arial" panose="020B0604020202020204"/>
              </a:rPr>
              <a:t>Det her skema er en god ide at kigge på inden eksamen! </a:t>
            </a:r>
            <a:endParaRPr lang="da-DK" sz="1200" b="0" strike="noStrike" spc="-1">
              <a:latin typeface="Arial" panose="020B0604020202020204"/>
            </a:endParaRPr>
          </a:p>
          <a:p>
            <a:pPr>
              <a:lnSpc>
                <a:spcPct val="100000"/>
              </a:lnSpc>
              <a:buNone/>
              <a:tabLst>
                <a:tab pos="0" algn="l"/>
              </a:tabLst>
            </a:pPr>
            <a:r>
              <a:rPr lang="da-DK" sz="1200" b="0" strike="noStrike" spc="-1">
                <a:solidFill>
                  <a:srgbClr val="000000"/>
                </a:solidFill>
                <a:latin typeface="Arial" panose="020B0604020202020204"/>
                <a:ea typeface="Arial" panose="020B0604020202020204"/>
              </a:rPr>
              <a:t>Obstruktivt = fx LE, trykpneumothorax el. lign. Obstruktion af kredsløbet udenfor hjertet. </a:t>
            </a:r>
            <a:endParaRPr lang="da-DK" sz="1200" b="0" strike="noStrike" spc="-1">
              <a:latin typeface="Arial" panose="020B0604020202020204"/>
            </a:endParaRPr>
          </a:p>
          <a:p>
            <a:pPr>
              <a:lnSpc>
                <a:spcPct val="100000"/>
              </a:lnSpc>
              <a:buNone/>
              <a:tabLst>
                <a:tab pos="0" algn="l"/>
              </a:tabLst>
            </a:pPr>
            <a:endParaRPr lang="da-DK" sz="1200" b="0" strike="noStrike" spc="-1">
              <a:latin typeface="Arial" panose="020B0604020202020204"/>
            </a:endParaRPr>
          </a:p>
          <a:p>
            <a:pPr>
              <a:lnSpc>
                <a:spcPct val="100000"/>
              </a:lnSpc>
              <a:buNone/>
              <a:tabLst>
                <a:tab pos="0" algn="l"/>
              </a:tabLst>
            </a:pPr>
            <a:r>
              <a:rPr lang="da-DK" sz="1200" b="0" strike="noStrike" spc="-1">
                <a:solidFill>
                  <a:srgbClr val="000000"/>
                </a:solidFill>
                <a:latin typeface="Arial" panose="020B0604020202020204"/>
                <a:ea typeface="Arial" panose="020B0604020202020204"/>
              </a:rPr>
              <a:t>De akutte tilstande i kapitlet om den akutte patient, vil blive gennemgået under lektionerne for de enkelte organsystemer. </a:t>
            </a:r>
            <a:endParaRPr lang="da-DK" sz="1200" b="0" strike="noStrike" spc="-1">
              <a:latin typeface="Arial" panose="020B0604020202020204"/>
            </a:endParaRPr>
          </a:p>
        </p:txBody>
      </p:sp>
      <p:sp>
        <p:nvSpPr>
          <p:cNvPr id="618" name="Google Shape;528;g2d3ce9b9ff3_0_619:notes"/>
          <p:cNvSpPr/>
          <p:nvPr/>
        </p:nvSpPr>
        <p:spPr>
          <a:xfrm>
            <a:off x="3884760" y="8685360"/>
            <a:ext cx="2971440" cy="458280"/>
          </a:xfrm>
          <a:prstGeom prst="rect">
            <a:avLst/>
          </a:prstGeom>
          <a:noFill/>
          <a:ln w="0">
            <a:noFill/>
          </a:ln>
        </p:spPr>
        <p:style>
          <a:lnRef idx="0">
            <a:srgbClr val="FFFFFF"/>
          </a:lnRef>
          <a:fillRef idx="0">
            <a:srgbClr val="FFFFFF"/>
          </a:fillRef>
          <a:effectRef idx="0">
            <a:srgbClr val="FFFFFF"/>
          </a:effectRef>
          <a:fontRef idx="minor"/>
        </p:style>
        <p:txBody>
          <a:bodyPr anchor="b">
            <a:noAutofit/>
          </a:bodyPr>
          <a:p>
            <a:fld id="{F35896E5-369A-4AFA-8A16-3BBE9926A554}" type="slidenum">
              <a:rPr lang="da-DK" sz="1200" b="0" strike="noStrike" spc="-1">
                <a:solidFill>
                  <a:srgbClr val="000000"/>
                </a:solidFill>
                <a:latin typeface="Arial" panose="020B0604020202020204"/>
                <a:ea typeface="Arial" panose="020B0604020202020204"/>
              </a:rPr>
            </a:fld>
            <a:endParaRPr lang="da-DK" sz="1200" b="0" strike="noStrike" spc="-1">
              <a:latin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381240" y="694800"/>
            <a:ext cx="6095160" cy="3428640"/>
          </a:xfrm>
          <a:prstGeom prst="rect">
            <a:avLst/>
          </a:prstGeom>
          <a:ln w="0">
            <a:noFill/>
          </a:ln>
        </p:spPr>
      </p:sp>
      <p:sp>
        <p:nvSpPr>
          <p:cNvPr id="54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Find pensum på Itslearning under planer.</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Planer → emner → sygdomslære: medicin og kirurgi → se kapitler og sideantal der udgør pensum under de planer for de enkelte lektioner</a:t>
            </a:r>
            <a:endParaRPr lang="da-DK" sz="1100" b="0" strike="noStrike" spc="-1">
              <a:latin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381240" y="685800"/>
            <a:ext cx="6095880" cy="3428640"/>
          </a:xfrm>
          <a:prstGeom prst="rect">
            <a:avLst/>
          </a:prstGeom>
          <a:ln w="0">
            <a:noFill/>
          </a:ln>
        </p:spPr>
      </p:sp>
      <p:sp>
        <p:nvSpPr>
          <p:cNvPr id="546"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Jeg kan give jer de tidl eksamensæt jeg har fået.</a:t>
            </a:r>
            <a:br>
              <a:rPr sz="1100"/>
            </a:br>
            <a:r>
              <a:rPr lang="da-DK" sz="1100" b="0" strike="noStrike" spc="-1">
                <a:latin typeface="Arial" panose="020B0604020202020204"/>
              </a:rPr>
              <a:t>Ikke alt kan nås i løbet af undervisningen.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Det vigtigste er at få læst og ØVET pensum. Kan ikke nødvendigvis forvente at bestå bare ved at møde op til undervisning.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Træn sammen!</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Tal sammen!</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Forstå hvor symptomer på de forskellige sygdomme er som de er. Forståelse for de bagvedliggende mekanismer, fysiologi/anatomi.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Start med det brede billede, og hæng jer ikke i småting.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Håbløst at prøve at memorere alting.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4 timers forelæsninger er en elendig måde at lære på.</a:t>
            </a:r>
            <a:endParaRPr lang="da-DK" sz="1100" b="0" strike="noStrike" spc="-1">
              <a:latin typeface="Arial" panose="020B060402020202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381240" y="685800"/>
            <a:ext cx="6095520" cy="3428640"/>
          </a:xfrm>
          <a:prstGeom prst="rect">
            <a:avLst/>
          </a:prstGeom>
          <a:ln w="0">
            <a:noFill/>
          </a:ln>
        </p:spPr>
      </p:sp>
      <p:sp>
        <p:nvSpPr>
          <p:cNvPr id="548"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381240" y="685800"/>
            <a:ext cx="6095520" cy="3428640"/>
          </a:xfrm>
          <a:prstGeom prst="rect">
            <a:avLst/>
          </a:prstGeom>
          <a:ln w="0">
            <a:noFill/>
          </a:ln>
        </p:spPr>
      </p:sp>
      <p:sp>
        <p:nvSpPr>
          <p:cNvPr id="550"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Generel plan for undervisningen. </a:t>
            </a: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Lektion 8 bliver formentlig:</a:t>
            </a:r>
            <a:endParaRPr lang="da-DK" sz="1100" b="0" strike="noStrike" spc="-1">
              <a:latin typeface="Arial" panose="020B0604020202020204"/>
            </a:endParaRPr>
          </a:p>
          <a:p>
            <a:pPr marL="457200" indent="-316865">
              <a:lnSpc>
                <a:spcPct val="100000"/>
              </a:lnSpc>
              <a:buClr>
                <a:srgbClr val="000000"/>
              </a:buClr>
              <a:buFont typeface="Wingdings" panose="05000000000000000000" pitchFamily="2" charset="2"/>
              <a:buChar char=""/>
              <a:tabLst>
                <a:tab pos="0" algn="l"/>
              </a:tabLst>
            </a:pPr>
            <a:r>
              <a:rPr lang="da-DK" sz="1100" b="0" strike="noStrike" spc="-1">
                <a:latin typeface="Arial" panose="020B0604020202020204"/>
              </a:rPr>
              <a:t>Opfølgning</a:t>
            </a:r>
            <a:endParaRPr lang="da-DK" sz="1100" b="0" strike="noStrike" spc="-1">
              <a:latin typeface="Arial" panose="020B0604020202020204"/>
            </a:endParaRPr>
          </a:p>
          <a:p>
            <a:pPr marL="457200" indent="-316865">
              <a:lnSpc>
                <a:spcPct val="100000"/>
              </a:lnSpc>
              <a:buClr>
                <a:srgbClr val="000000"/>
              </a:buClr>
              <a:buFont typeface="Wingdings" panose="05000000000000000000" pitchFamily="2" charset="2"/>
              <a:buChar char=""/>
              <a:tabLst>
                <a:tab pos="0" algn="l"/>
              </a:tabLst>
            </a:pPr>
            <a:r>
              <a:rPr lang="da-DK" sz="1100" b="0" strike="noStrike" spc="-1">
                <a:latin typeface="Arial" panose="020B0604020202020204"/>
              </a:rPr>
              <a:t>Svar på spørgsmål. </a:t>
            </a:r>
            <a:endParaRPr lang="da-DK" sz="1100" b="0" strike="noStrike" spc="-1">
              <a:latin typeface="Arial" panose="020B0604020202020204"/>
            </a:endParaRPr>
          </a:p>
          <a:p>
            <a:pPr marL="457200" indent="-316865">
              <a:lnSpc>
                <a:spcPct val="100000"/>
              </a:lnSpc>
              <a:buClr>
                <a:srgbClr val="000000"/>
              </a:buClr>
              <a:buFont typeface="Wingdings" panose="05000000000000000000" pitchFamily="2" charset="2"/>
              <a:buChar char=""/>
              <a:tabLst>
                <a:tab pos="0" algn="l"/>
              </a:tabLst>
            </a:pPr>
            <a:r>
              <a:rPr lang="da-DK" sz="1100" b="0" strike="noStrike" spc="-1">
                <a:latin typeface="Arial" panose="020B0604020202020204"/>
              </a:rPr>
              <a:t>Eksamensinformation</a:t>
            </a:r>
            <a:endParaRPr lang="da-DK" sz="1100" b="0" strike="noStrike" spc="-1">
              <a:latin typeface="Arial" panose="020B0604020202020204"/>
            </a:endParaRPr>
          </a:p>
          <a:p>
            <a:pPr marL="457200" indent="-316865">
              <a:lnSpc>
                <a:spcPct val="100000"/>
              </a:lnSpc>
              <a:buClr>
                <a:srgbClr val="000000"/>
              </a:buClr>
              <a:buFont typeface="Wingdings" panose="05000000000000000000" pitchFamily="2" charset="2"/>
              <a:buChar char=""/>
              <a:tabLst>
                <a:tab pos="0" algn="l"/>
              </a:tabLst>
            </a:pPr>
            <a:r>
              <a:rPr lang="da-DK" sz="1100" b="0" strike="noStrike" spc="-1">
                <a:latin typeface="Arial" panose="020B0604020202020204"/>
              </a:rPr>
              <a:t>Øvelse af eksamensspørgsmål</a:t>
            </a:r>
            <a:endParaRPr lang="da-DK" sz="1100" b="0" strike="noStrike" spc="-1">
              <a:latin typeface="Arial" panose="020B0604020202020204"/>
            </a:endParaRPr>
          </a:p>
          <a:p>
            <a:pPr marL="457200" indent="-316865">
              <a:lnSpc>
                <a:spcPct val="100000"/>
              </a:lnSpc>
              <a:buClr>
                <a:srgbClr val="000000"/>
              </a:buClr>
              <a:buFont typeface="Wingdings" panose="05000000000000000000" pitchFamily="2" charset="2"/>
              <a:buChar char=""/>
              <a:tabLst>
                <a:tab pos="0" algn="l"/>
              </a:tabLst>
            </a:pPr>
            <a:r>
              <a:rPr lang="da-DK" sz="1100" b="0" strike="noStrike" spc="-1">
                <a:latin typeface="Arial" panose="020B0604020202020204"/>
              </a:rPr>
              <a:t>Buffer for ting vi ikke nåede. </a:t>
            </a:r>
            <a:endParaRPr lang="da-DK" sz="1100" b="0" strike="noStrike" spc="-1">
              <a:latin typeface="Arial" panose="020B060402020202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381240" y="685800"/>
            <a:ext cx="6095520" cy="3428640"/>
          </a:xfrm>
          <a:prstGeom prst="rect">
            <a:avLst/>
          </a:prstGeom>
          <a:ln w="0">
            <a:noFill/>
          </a:ln>
        </p:spPr>
      </p:sp>
      <p:sp>
        <p:nvSpPr>
          <p:cNvPr id="552"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I de følgende slides vil jeg tale om hvorfor i også skal have et fag som sygdoms lære. De forskellige punkter er ikke skarpt adskilt. </a:t>
            </a: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Arial" panose="020B0604020202020204"/>
              </a:rPr>
              <a:t>Jeg forventer ikke præcise svar på spørgsmålene, men bare refleksion og jeres tanker. Tal gerne sammen med jeres medstuderende. </a:t>
            </a:r>
            <a:endParaRPr lang="da-DK" sz="1100" b="0" strike="noStrike" spc="-1">
              <a:latin typeface="Arial" panose="020B060402020202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381240" y="685800"/>
            <a:ext cx="6095520" cy="3428640"/>
          </a:xfrm>
          <a:prstGeom prst="rect">
            <a:avLst/>
          </a:prstGeom>
          <a:ln w="0">
            <a:noFill/>
          </a:ln>
        </p:spPr>
      </p:sp>
      <p:sp>
        <p:nvSpPr>
          <p:cNvPr id="554" name="PlaceHolder 2"/>
          <p:cNvSpPr>
            <a:spLocks noGrp="1"/>
          </p:cNvSpPr>
          <p:nvPr>
            <p:ph type="body"/>
          </p:nvPr>
        </p:nvSpPr>
        <p:spPr>
          <a:xfrm>
            <a:off x="685800" y="4343400"/>
            <a:ext cx="5486040" cy="4114440"/>
          </a:xfrm>
          <a:prstGeom prst="rect">
            <a:avLst/>
          </a:prstGeom>
          <a:noFill/>
          <a:ln w="0">
            <a:noFill/>
          </a:ln>
        </p:spPr>
        <p:txBody>
          <a:bodyPr tIns="91440" bIns="91440" anchor="t">
            <a:noAutofit/>
          </a:bodyPr>
          <a:p>
            <a:pPr>
              <a:lnSpc>
                <a:spcPct val="100000"/>
              </a:lnSpc>
              <a:buNone/>
              <a:tabLst>
                <a:tab pos="0" algn="l"/>
              </a:tabLst>
            </a:pPr>
            <a:r>
              <a:rPr lang="da-DK" sz="1100" b="0" strike="noStrike" spc="-1">
                <a:latin typeface="Arial" panose="020B0604020202020204"/>
              </a:rPr>
              <a:t>Hvorfor skal i overhovedet have denne undervisning? Bare byd ind!</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latin typeface="Arial" panose="020B0604020202020204"/>
              </a:rPr>
              <a:t>Grænserne her er ganske flydende hvilket også vil fremgå af de næste slides, hvor problemstillingerne kan passes ind under flere af ovenstående punkter.</a:t>
            </a:r>
            <a:endParaRPr lang="da-DK" sz="1100" b="0" strike="noStrike" spc="-1">
              <a:latin typeface="Arial" panose="020B0604020202020204"/>
            </a:endParaRPr>
          </a:p>
          <a:p>
            <a:pPr marL="457200">
              <a:lnSpc>
                <a:spcPct val="100000"/>
              </a:lnSpc>
              <a:buNone/>
              <a:tabLst>
                <a:tab pos="0" algn="l"/>
              </a:tabLst>
            </a:pPr>
            <a:endParaRPr lang="da-DK" sz="1100" b="0" strike="noStrike" spc="-1">
              <a:latin typeface="Arial" panose="020B060402020202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6B600C1F-8357-42D9-9E7A-21237AE54A3F}"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F763FC43-121E-4772-B3DF-5A1CB3CFEA71}" type="slidenum">
              <a:rPr/>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 name="PlaceHolder 6"/>
          <p:cNvSpPr>
            <a:spLocks noGrp="1"/>
          </p:cNvSpPr>
          <p:nvPr>
            <p:ph type="sldNum" idx="1"/>
          </p:nvPr>
        </p:nvSpPr>
        <p:spPr/>
        <p:txBody>
          <a:bodyPr/>
          <a:p>
            <a:fld id="{92079584-C94A-4CCE-AE35-0B977ED3185C}" type="slidenum">
              <a:rPr/>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3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9" name="PlaceHolder 8"/>
          <p:cNvSpPr>
            <a:spLocks noGrp="1"/>
          </p:cNvSpPr>
          <p:nvPr>
            <p:ph type="sldNum" idx="1"/>
          </p:nvPr>
        </p:nvSpPr>
        <p:spPr/>
        <p:txBody>
          <a:bodyPr/>
          <a:p>
            <a:fld id="{DD26A93D-8A0F-4BC7-ADBC-280AB1B3B6BD}" type="slidenum">
              <a:rPr/>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6AB756E2-694B-4240-A432-4F09E55ECD2C}" type="slidenum">
              <a:rPr/>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4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2"/>
          </p:nvPr>
        </p:nvSpPr>
        <p:spPr/>
        <p:txBody>
          <a:bodyPr/>
          <a:p>
            <a:fld id="{F8672F16-57FF-4A6B-9D24-D91D616693E7}" type="slidenum">
              <a:rPr/>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4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 name="PlaceHolder 3"/>
          <p:cNvSpPr>
            <a:spLocks noGrp="1"/>
          </p:cNvSpPr>
          <p:nvPr>
            <p:ph type="sldNum" idx="2"/>
          </p:nvPr>
        </p:nvSpPr>
        <p:spPr/>
        <p:txBody>
          <a:bodyPr/>
          <a:p>
            <a:fld id="{C051E299-2745-4CEF-99B9-60FF3A2EA0D5}" type="slidenum">
              <a:rPr/>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E0B54560-4F58-4079-B8A4-70D22E58B15D}" type="slidenum">
              <a:rPr/>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2"/>
          </p:nvPr>
        </p:nvSpPr>
        <p:spPr/>
        <p:txBody>
          <a:bodyPr/>
          <a:p>
            <a:fld id="{C6FA22F3-E0ED-4C26-B5D4-1737EE8C9C96}" type="slidenum">
              <a:rPr/>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2"/>
          </p:nvPr>
        </p:nvSpPr>
        <p:spPr/>
        <p:txBody>
          <a:bodyPr/>
          <a:p>
            <a:fld id="{34A49527-4569-496B-ADC1-21BF70F76543}" type="slidenum">
              <a:rPr/>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5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5A72B2F7-5B6F-4E00-835C-51DCB802C7F5}"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1"/>
          </p:nvPr>
        </p:nvSpPr>
        <p:spPr/>
        <p:txBody>
          <a:bodyPr/>
          <a:p>
            <a:fld id="{AC6FF4D2-8CD8-4CDE-9233-3A89959A9999}"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5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85B93F7E-12DE-4BEC-9DBE-21D6751BD2E2}" type="slidenum">
              <a:rPr/>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6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2"/>
          </p:nvPr>
        </p:nvSpPr>
        <p:spPr/>
        <p:txBody>
          <a:bodyPr/>
          <a:p>
            <a:fld id="{A28D5459-3852-473A-9583-7DA68CED1557}" type="slidenum">
              <a:rPr/>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6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2"/>
          </p:nvPr>
        </p:nvSpPr>
        <p:spPr/>
        <p:txBody>
          <a:bodyPr/>
          <a:p>
            <a:fld id="{0E840736-849C-4410-8343-17783FE09AD9}" type="slidenum">
              <a:rPr/>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6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 name="PlaceHolder 6"/>
          <p:cNvSpPr>
            <a:spLocks noGrp="1"/>
          </p:cNvSpPr>
          <p:nvPr>
            <p:ph type="sldNum" idx="2"/>
          </p:nvPr>
        </p:nvSpPr>
        <p:spPr/>
        <p:txBody>
          <a:bodyPr/>
          <a:p>
            <a:fld id="{48E7EFC6-260F-417B-BAC7-5F3320242585}" type="slidenum">
              <a:rPr/>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7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9" name="PlaceHolder 8"/>
          <p:cNvSpPr>
            <a:spLocks noGrp="1"/>
          </p:cNvSpPr>
          <p:nvPr>
            <p:ph type="sldNum" idx="2"/>
          </p:nvPr>
        </p:nvSpPr>
        <p:spPr/>
        <p:txBody>
          <a:bodyPr/>
          <a:p>
            <a:fld id="{E1F20468-89BD-4EAE-9237-76471067D50D}" type="slidenum">
              <a:rPr/>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4F3A9691-AFEC-4765-BDDE-3D8FC0028F37}" type="slidenum">
              <a:rPr/>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8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3"/>
          </p:nvPr>
        </p:nvSpPr>
        <p:spPr/>
        <p:txBody>
          <a:bodyPr/>
          <a:p>
            <a:fld id="{DD63EFE1-13A8-45CF-85C6-A9759A580E7F}" type="slidenum">
              <a:rPr/>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89" name="PlaceHolder 2"/>
          <p:cNvSpPr>
            <a:spLocks noGrp="1"/>
          </p:cNvSpPr>
          <p:nvPr>
            <p:ph/>
          </p:nvPr>
        </p:nvSpPr>
        <p:spPr>
          <a:xfrm>
            <a:off x="457200" y="1203480"/>
            <a:ext cx="8229240" cy="298296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4" name="PlaceHolder 3"/>
          <p:cNvSpPr>
            <a:spLocks noGrp="1"/>
          </p:cNvSpPr>
          <p:nvPr>
            <p:ph type="sldNum" idx="3"/>
          </p:nvPr>
        </p:nvSpPr>
        <p:spPr/>
        <p:txBody>
          <a:bodyPr/>
          <a:p>
            <a:fld id="{93E3FBF9-16B6-4507-AF67-29CE33952964}" type="slidenum">
              <a:rPr/>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91" name="PlaceHolder 2"/>
          <p:cNvSpPr>
            <a:spLocks noGrp="1"/>
          </p:cNvSpPr>
          <p:nvPr>
            <p:ph/>
          </p:nvPr>
        </p:nvSpPr>
        <p:spPr>
          <a:xfrm>
            <a:off x="457200" y="1203480"/>
            <a:ext cx="4015800" cy="298296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92" name="PlaceHolder 3"/>
          <p:cNvSpPr>
            <a:spLocks noGrp="1"/>
          </p:cNvSpPr>
          <p:nvPr>
            <p:ph/>
          </p:nvPr>
        </p:nvSpPr>
        <p:spPr>
          <a:xfrm>
            <a:off x="4674240" y="1203480"/>
            <a:ext cx="4015800" cy="298296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5" name="PlaceHolder 4"/>
          <p:cNvSpPr>
            <a:spLocks noGrp="1"/>
          </p:cNvSpPr>
          <p:nvPr>
            <p:ph type="sldNum" idx="3"/>
          </p:nvPr>
        </p:nvSpPr>
        <p:spPr/>
        <p:txBody>
          <a:bodyPr/>
          <a:p>
            <a:fld id="{547DEB6C-5479-4EA6-8410-344F64C3E7B1}" type="slidenum">
              <a:rPr/>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3"/>
          </p:nvPr>
        </p:nvSpPr>
        <p:spPr/>
        <p:txBody>
          <a:bodyPr/>
          <a:p>
            <a:fld id="{B9DD68D6-D3FA-4549-A21F-5F93D1D76EC5}"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 name="PlaceHolder 3"/>
          <p:cNvSpPr>
            <a:spLocks noGrp="1"/>
          </p:cNvSpPr>
          <p:nvPr>
            <p:ph type="sldNum" idx="1"/>
          </p:nvPr>
        </p:nvSpPr>
        <p:spPr/>
        <p:txBody>
          <a:bodyPr/>
          <a:p>
            <a:fld id="{3399F6A8-8F28-46A4-80C1-DC7EE50BBE4C}" type="slidenum">
              <a:rPr/>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3"/>
          </p:nvPr>
        </p:nvSpPr>
        <p:spPr/>
        <p:txBody>
          <a:bodyPr/>
          <a:p>
            <a:fld id="{706A0765-0E8D-4087-8917-ADBCBD2FF540}" type="slidenum">
              <a:rPr/>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96"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97" name="PlaceHolder 3"/>
          <p:cNvSpPr>
            <a:spLocks noGrp="1"/>
          </p:cNvSpPr>
          <p:nvPr>
            <p:ph/>
          </p:nvPr>
        </p:nvSpPr>
        <p:spPr>
          <a:xfrm>
            <a:off x="4674240" y="1203480"/>
            <a:ext cx="4015800" cy="298296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98" name="PlaceHolder 4"/>
          <p:cNvSpPr>
            <a:spLocks noGrp="1"/>
          </p:cNvSpPr>
          <p:nvPr>
            <p:ph/>
          </p:nvPr>
        </p:nvSpPr>
        <p:spPr>
          <a:xfrm>
            <a:off x="457200" y="276192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6" name="PlaceHolder 5"/>
          <p:cNvSpPr>
            <a:spLocks noGrp="1"/>
          </p:cNvSpPr>
          <p:nvPr>
            <p:ph type="sldNum" idx="3"/>
          </p:nvPr>
        </p:nvSpPr>
        <p:spPr/>
        <p:txBody>
          <a:bodyPr/>
          <a:p>
            <a:fld id="{F1386D42-6A36-4D95-83D4-33A5C2C47D94}" type="slidenum">
              <a:rPr/>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00" name="PlaceHolder 2"/>
          <p:cNvSpPr>
            <a:spLocks noGrp="1"/>
          </p:cNvSpPr>
          <p:nvPr>
            <p:ph/>
          </p:nvPr>
        </p:nvSpPr>
        <p:spPr>
          <a:xfrm>
            <a:off x="457200" y="1203480"/>
            <a:ext cx="4015800" cy="298296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01"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02" name="PlaceHolder 4"/>
          <p:cNvSpPr>
            <a:spLocks noGrp="1"/>
          </p:cNvSpPr>
          <p:nvPr>
            <p:ph/>
          </p:nvPr>
        </p:nvSpPr>
        <p:spPr>
          <a:xfrm>
            <a:off x="4674240" y="276192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6" name="PlaceHolder 5"/>
          <p:cNvSpPr>
            <a:spLocks noGrp="1"/>
          </p:cNvSpPr>
          <p:nvPr>
            <p:ph type="sldNum" idx="3"/>
          </p:nvPr>
        </p:nvSpPr>
        <p:spPr/>
        <p:txBody>
          <a:bodyPr/>
          <a:p>
            <a:fld id="{C752E8EC-1EC1-47EB-8373-D36466F67AA7}" type="slidenum">
              <a:rPr/>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04"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05"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06" name="PlaceHolder 4"/>
          <p:cNvSpPr>
            <a:spLocks noGrp="1"/>
          </p:cNvSpPr>
          <p:nvPr>
            <p:ph/>
          </p:nvPr>
        </p:nvSpPr>
        <p:spPr>
          <a:xfrm>
            <a:off x="457200" y="2761920"/>
            <a:ext cx="822924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6" name="PlaceHolder 5"/>
          <p:cNvSpPr>
            <a:spLocks noGrp="1"/>
          </p:cNvSpPr>
          <p:nvPr>
            <p:ph type="sldNum" idx="3"/>
          </p:nvPr>
        </p:nvSpPr>
        <p:spPr/>
        <p:txBody>
          <a:bodyPr/>
          <a:p>
            <a:fld id="{8EB47D71-73DC-4004-86A9-22698850730C}" type="slidenum">
              <a:rPr/>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08" name="PlaceHolder 2"/>
          <p:cNvSpPr>
            <a:spLocks noGrp="1"/>
          </p:cNvSpPr>
          <p:nvPr>
            <p:ph/>
          </p:nvPr>
        </p:nvSpPr>
        <p:spPr>
          <a:xfrm>
            <a:off x="457200" y="1203480"/>
            <a:ext cx="822924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09" name="PlaceHolder 3"/>
          <p:cNvSpPr>
            <a:spLocks noGrp="1"/>
          </p:cNvSpPr>
          <p:nvPr>
            <p:ph/>
          </p:nvPr>
        </p:nvSpPr>
        <p:spPr>
          <a:xfrm>
            <a:off x="457200" y="2761920"/>
            <a:ext cx="822924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5" name="PlaceHolder 4"/>
          <p:cNvSpPr>
            <a:spLocks noGrp="1"/>
          </p:cNvSpPr>
          <p:nvPr>
            <p:ph type="sldNum" idx="3"/>
          </p:nvPr>
        </p:nvSpPr>
        <p:spPr/>
        <p:txBody>
          <a:bodyPr/>
          <a:p>
            <a:fld id="{F42E5BCA-868B-4726-B8E2-125A67D648D1}" type="slidenum">
              <a:rPr/>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11"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2"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3" name="PlaceHolder 4"/>
          <p:cNvSpPr>
            <a:spLocks noGrp="1"/>
          </p:cNvSpPr>
          <p:nvPr>
            <p:ph/>
          </p:nvPr>
        </p:nvSpPr>
        <p:spPr>
          <a:xfrm>
            <a:off x="457200" y="276192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4" name="PlaceHolder 5"/>
          <p:cNvSpPr>
            <a:spLocks noGrp="1"/>
          </p:cNvSpPr>
          <p:nvPr>
            <p:ph/>
          </p:nvPr>
        </p:nvSpPr>
        <p:spPr>
          <a:xfrm>
            <a:off x="4674240" y="2761920"/>
            <a:ext cx="40158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7" name="PlaceHolder 6"/>
          <p:cNvSpPr>
            <a:spLocks noGrp="1"/>
          </p:cNvSpPr>
          <p:nvPr>
            <p:ph type="sldNum" idx="3"/>
          </p:nvPr>
        </p:nvSpPr>
        <p:spPr/>
        <p:txBody>
          <a:bodyPr/>
          <a:p>
            <a:fld id="{CC39922B-109B-4209-890D-0685A200E2BE}" type="slidenum">
              <a:rPr/>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16" name="PlaceHolder 2"/>
          <p:cNvSpPr>
            <a:spLocks noGrp="1"/>
          </p:cNvSpPr>
          <p:nvPr>
            <p:ph/>
          </p:nvPr>
        </p:nvSpPr>
        <p:spPr>
          <a:xfrm>
            <a:off x="457200" y="120348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7" name="PlaceHolder 3"/>
          <p:cNvSpPr>
            <a:spLocks noGrp="1"/>
          </p:cNvSpPr>
          <p:nvPr>
            <p:ph/>
          </p:nvPr>
        </p:nvSpPr>
        <p:spPr>
          <a:xfrm>
            <a:off x="3239640" y="120348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8" name="PlaceHolder 4"/>
          <p:cNvSpPr>
            <a:spLocks noGrp="1"/>
          </p:cNvSpPr>
          <p:nvPr>
            <p:ph/>
          </p:nvPr>
        </p:nvSpPr>
        <p:spPr>
          <a:xfrm>
            <a:off x="6022080" y="120348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19" name="PlaceHolder 5"/>
          <p:cNvSpPr>
            <a:spLocks noGrp="1"/>
          </p:cNvSpPr>
          <p:nvPr>
            <p:ph/>
          </p:nvPr>
        </p:nvSpPr>
        <p:spPr>
          <a:xfrm>
            <a:off x="457200" y="276192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20" name="PlaceHolder 6"/>
          <p:cNvSpPr>
            <a:spLocks noGrp="1"/>
          </p:cNvSpPr>
          <p:nvPr>
            <p:ph/>
          </p:nvPr>
        </p:nvSpPr>
        <p:spPr>
          <a:xfrm>
            <a:off x="3239640" y="276192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121" name="PlaceHolder 7"/>
          <p:cNvSpPr>
            <a:spLocks noGrp="1"/>
          </p:cNvSpPr>
          <p:nvPr>
            <p:ph/>
          </p:nvPr>
        </p:nvSpPr>
        <p:spPr>
          <a:xfrm>
            <a:off x="6022080" y="2761920"/>
            <a:ext cx="2649600" cy="1422720"/>
          </a:xfrm>
          <a:prstGeom prst="rect">
            <a:avLst/>
          </a:prstGeom>
          <a:noFill/>
          <a:ln w="0">
            <a:noFill/>
          </a:ln>
        </p:spPr>
        <p:txBody>
          <a:bodyPr lIns="0" tIns="0" rIns="0" bIns="0" anchor="t">
            <a:normAutofit fontScale="92000"/>
          </a:bodyPr>
          <a:p>
            <a:endParaRPr lang="da-DK" sz="1400" b="0" strike="noStrike" spc="-1">
              <a:solidFill>
                <a:srgbClr val="000000"/>
              </a:solidFill>
              <a:latin typeface="Arial" panose="020B0604020202020204"/>
            </a:endParaRPr>
          </a:p>
        </p:txBody>
      </p:sp>
      <p:sp>
        <p:nvSpPr>
          <p:cNvPr id="9" name="PlaceHolder 8"/>
          <p:cNvSpPr>
            <a:spLocks noGrp="1"/>
          </p:cNvSpPr>
          <p:nvPr>
            <p:ph type="sldNum" idx="3"/>
          </p:nvPr>
        </p:nvSpPr>
        <p:spPr/>
        <p:txBody>
          <a:bodyPr/>
          <a:p>
            <a:fld id="{E00F0068-4690-4DF0-9F3E-68E422038756}" type="slidenum">
              <a:rPr/>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21EE55FE-6E3D-45C6-B43C-897D5B3D1E83}" type="slidenum">
              <a:rPr/>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2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4"/>
          </p:nvPr>
        </p:nvSpPr>
        <p:spPr/>
        <p:txBody>
          <a:bodyPr/>
          <a:p>
            <a:fld id="{5562CBA8-19DE-4545-8435-DEDE7EE20C57}" type="slidenum">
              <a:rPr/>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30"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 name="PlaceHolder 3"/>
          <p:cNvSpPr>
            <a:spLocks noGrp="1"/>
          </p:cNvSpPr>
          <p:nvPr>
            <p:ph type="sldNum" idx="4"/>
          </p:nvPr>
        </p:nvSpPr>
        <p:spPr/>
        <p:txBody>
          <a:bodyPr/>
          <a:p>
            <a:fld id="{6D18EDCF-DB52-49BB-98F8-C77444AA043D}"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1"/>
          </p:nvPr>
        </p:nvSpPr>
        <p:spPr/>
        <p:txBody>
          <a:bodyPr/>
          <a:p>
            <a:fld id="{A1CBB7CE-5191-4883-8587-F411B22F7BDF}" type="slidenum">
              <a:rPr/>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3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4"/>
          </p:nvPr>
        </p:nvSpPr>
        <p:spPr/>
        <p:txBody>
          <a:bodyPr/>
          <a:p>
            <a:fld id="{29A58B07-8AE6-4D44-A811-44F8DFEB9707}" type="slidenum">
              <a:rPr/>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4"/>
          </p:nvPr>
        </p:nvSpPr>
        <p:spPr/>
        <p:txBody>
          <a:bodyPr/>
          <a:p>
            <a:fld id="{AFA6B70A-2844-4F53-981C-403B08CA41FC}" type="slidenum">
              <a:rPr/>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4"/>
          </p:nvPr>
        </p:nvSpPr>
        <p:spPr/>
        <p:txBody>
          <a:bodyPr/>
          <a:p>
            <a:fld id="{D6591B2B-F0D8-4E18-9CB0-D15DFA403814}" type="slidenum">
              <a:rPr/>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3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3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3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4"/>
          </p:nvPr>
        </p:nvSpPr>
        <p:spPr/>
        <p:txBody>
          <a:bodyPr/>
          <a:p>
            <a:fld id="{3241CECE-539B-437F-BF88-1509C559CDB6}" type="slidenum">
              <a:rPr/>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4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43"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4"/>
          </p:nvPr>
        </p:nvSpPr>
        <p:spPr/>
        <p:txBody>
          <a:bodyPr/>
          <a:p>
            <a:fld id="{2419897B-4A6D-42F1-B0FA-B3EE466716D9}" type="slidenum">
              <a:rPr/>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47"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4"/>
          </p:nvPr>
        </p:nvSpPr>
        <p:spPr/>
        <p:txBody>
          <a:bodyPr/>
          <a:p>
            <a:fld id="{FEDD0ED5-06CD-4E54-BF54-011AA0B24148}" type="slidenum">
              <a:rPr/>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49"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0"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4"/>
          </p:nvPr>
        </p:nvSpPr>
        <p:spPr/>
        <p:txBody>
          <a:bodyPr/>
          <a:p>
            <a:fld id="{5BE8F2FD-105F-46A2-A23D-17DA140C596B}" type="slidenum">
              <a:rPr/>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5"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 name="PlaceHolder 6"/>
          <p:cNvSpPr>
            <a:spLocks noGrp="1"/>
          </p:cNvSpPr>
          <p:nvPr>
            <p:ph type="sldNum" idx="4"/>
          </p:nvPr>
        </p:nvSpPr>
        <p:spPr/>
        <p:txBody>
          <a:bodyPr/>
          <a:p>
            <a:fld id="{EBB1F202-499C-4C37-9E9D-A5DAFBA13C45}" type="slidenum">
              <a:rPr/>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57"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8"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59"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60"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61"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62"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9" name="PlaceHolder 8"/>
          <p:cNvSpPr>
            <a:spLocks noGrp="1"/>
          </p:cNvSpPr>
          <p:nvPr>
            <p:ph type="sldNum" idx="4"/>
          </p:nvPr>
        </p:nvSpPr>
        <p:spPr/>
        <p:txBody>
          <a:bodyPr/>
          <a:p>
            <a:fld id="{5D788E01-7599-4A29-BEEB-D2A020344930}" type="slidenum">
              <a:rPr/>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524FF8F9-A489-4216-B847-30D95824FD63}"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1"/>
          </p:nvPr>
        </p:nvSpPr>
        <p:spPr/>
        <p:txBody>
          <a:bodyPr/>
          <a:p>
            <a:fld id="{C7A96FB5-C2FA-4D25-BF9C-53DFF24D7BB0}" type="slidenum">
              <a:rPr/>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6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5"/>
          </p:nvPr>
        </p:nvSpPr>
        <p:spPr/>
        <p:txBody>
          <a:bodyPr/>
          <a:p>
            <a:fld id="{81712B0F-C001-48EE-8500-44FB9A94089A}" type="slidenum">
              <a:rPr/>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6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 name="PlaceHolder 3"/>
          <p:cNvSpPr>
            <a:spLocks noGrp="1"/>
          </p:cNvSpPr>
          <p:nvPr>
            <p:ph type="sldNum" idx="5"/>
          </p:nvPr>
        </p:nvSpPr>
        <p:spPr/>
        <p:txBody>
          <a:bodyPr/>
          <a:p>
            <a:fld id="{A02C5587-8BA2-40E4-A156-3F1D1D7E776C}" type="slidenum">
              <a:rPr/>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7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5"/>
          </p:nvPr>
        </p:nvSpPr>
        <p:spPr/>
        <p:txBody>
          <a:bodyPr/>
          <a:p>
            <a:fld id="{78D0E99D-C7DA-425B-B8BB-AB9587E382FC}" type="slidenum">
              <a:rPr/>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5"/>
          </p:nvPr>
        </p:nvSpPr>
        <p:spPr/>
        <p:txBody>
          <a:bodyPr/>
          <a:p>
            <a:fld id="{3F40DFD9-A8E3-4452-9E03-EAAC4E6188C2}" type="slidenum">
              <a:rPr/>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5"/>
          </p:nvPr>
        </p:nvSpPr>
        <p:spPr/>
        <p:txBody>
          <a:bodyPr/>
          <a:p>
            <a:fld id="{33682277-23BE-4548-B974-61DF747C4F46}" type="slidenum">
              <a:rPr/>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7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7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7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5"/>
          </p:nvPr>
        </p:nvSpPr>
        <p:spPr/>
        <p:txBody>
          <a:bodyPr/>
          <a:p>
            <a:fld id="{D12F7BAE-62F3-46E7-9B7D-613EF3CEA1A7}" type="slidenum">
              <a:rPr/>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8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8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5"/>
          </p:nvPr>
        </p:nvSpPr>
        <p:spPr/>
        <p:txBody>
          <a:bodyPr/>
          <a:p>
            <a:fld id="{AB4298A8-D1C2-48A4-ABBC-7D0963A8C5B2}" type="slidenum">
              <a:rPr/>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8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5"/>
          </p:nvPr>
        </p:nvSpPr>
        <p:spPr/>
        <p:txBody>
          <a:bodyPr/>
          <a:p>
            <a:fld id="{915A9050-E6BA-42B5-94AA-6A26612822BC}" type="slidenum">
              <a:rPr/>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8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8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5"/>
          </p:nvPr>
        </p:nvSpPr>
        <p:spPr/>
        <p:txBody>
          <a:bodyPr/>
          <a:p>
            <a:fld id="{165A9111-348E-45E3-9CE8-B972E627B4EC}" type="slidenum">
              <a:rPr/>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9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 name="PlaceHolder 6"/>
          <p:cNvSpPr>
            <a:spLocks noGrp="1"/>
          </p:cNvSpPr>
          <p:nvPr>
            <p:ph type="sldNum" idx="5"/>
          </p:nvPr>
        </p:nvSpPr>
        <p:spPr/>
        <p:txBody>
          <a:bodyPr/>
          <a:p>
            <a:fld id="{02824A26-B25D-4925-8557-35B880D0BF76}"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1"/>
          </p:nvPr>
        </p:nvSpPr>
        <p:spPr/>
        <p:txBody>
          <a:bodyPr/>
          <a:p>
            <a:fld id="{FBAA2FE4-0582-49DD-9AE1-B31E9C6C02C0}" type="slidenum">
              <a:rPr/>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9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9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0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0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9" name="PlaceHolder 8"/>
          <p:cNvSpPr>
            <a:spLocks noGrp="1"/>
          </p:cNvSpPr>
          <p:nvPr>
            <p:ph type="sldNum" idx="5"/>
          </p:nvPr>
        </p:nvSpPr>
        <p:spPr/>
        <p:txBody>
          <a:bodyPr/>
          <a:p>
            <a:fld id="{6D441813-17DB-48EF-BCBA-A7B2124212B9}" type="slidenum">
              <a:rPr/>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1D3959C6-375B-41FD-9CC8-6615CA0071AE}" type="slidenum">
              <a:rPr/>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0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4" name="PlaceHolder 3"/>
          <p:cNvSpPr>
            <a:spLocks noGrp="1"/>
          </p:cNvSpPr>
          <p:nvPr>
            <p:ph type="sldNum" idx="6"/>
          </p:nvPr>
        </p:nvSpPr>
        <p:spPr/>
        <p:txBody>
          <a:bodyPr/>
          <a:p>
            <a:fld id="{D333480A-1A78-47AF-82C9-AB16CA87E6CE}" type="slidenum">
              <a:rPr/>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0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4" name="PlaceHolder 3"/>
          <p:cNvSpPr>
            <a:spLocks noGrp="1"/>
          </p:cNvSpPr>
          <p:nvPr>
            <p:ph type="sldNum" idx="6"/>
          </p:nvPr>
        </p:nvSpPr>
        <p:spPr/>
        <p:txBody>
          <a:bodyPr/>
          <a:p>
            <a:fld id="{B6ED40A7-1E5A-4144-9384-370F8B3FA30A}" type="slidenum">
              <a:rPr/>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1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6"/>
          </p:nvPr>
        </p:nvSpPr>
        <p:spPr/>
        <p:txBody>
          <a:bodyPr/>
          <a:p>
            <a:fld id="{8DF23837-CE29-4FBC-B4BD-48CACD3E21BF}" type="slidenum">
              <a:rPr/>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3" name="PlaceHolder 2"/>
          <p:cNvSpPr>
            <a:spLocks noGrp="1"/>
          </p:cNvSpPr>
          <p:nvPr>
            <p:ph type="sldNum" idx="6"/>
          </p:nvPr>
        </p:nvSpPr>
        <p:spPr/>
        <p:txBody>
          <a:bodyPr/>
          <a:p>
            <a:fld id="{A62BAB6D-CAB5-4715-BF55-5CEC4D211BFA}" type="slidenum">
              <a:rPr/>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
        <p:nvSpPr>
          <p:cNvPr id="3" name="PlaceHolder 2"/>
          <p:cNvSpPr>
            <a:spLocks noGrp="1"/>
          </p:cNvSpPr>
          <p:nvPr>
            <p:ph type="sldNum" idx="6"/>
          </p:nvPr>
        </p:nvSpPr>
        <p:spPr/>
        <p:txBody>
          <a:bodyPr/>
          <a:p>
            <a:fld id="{F54C7976-B06B-4E39-9E9D-1229333DFC0F}" type="slidenum">
              <a:rPr/>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1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1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1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6"/>
          </p:nvPr>
        </p:nvSpPr>
        <p:spPr/>
        <p:txBody>
          <a:bodyPr/>
          <a:p>
            <a:fld id="{BE305B02-2D08-4E02-B891-AE852ED90797}" type="slidenum">
              <a:rPr/>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1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2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2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6"/>
          </p:nvPr>
        </p:nvSpPr>
        <p:spPr/>
        <p:txBody>
          <a:bodyPr/>
          <a:p>
            <a:fld id="{E4C0AC3E-6BC2-46DC-9A6B-E55809462F0D}" type="slidenum">
              <a:rPr/>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2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6"/>
          </p:nvPr>
        </p:nvSpPr>
        <p:spPr/>
        <p:txBody>
          <a:bodyPr/>
          <a:p>
            <a:fld id="{8BF1EB1D-F9CF-4F84-B60C-728C798F8924}" type="slidenum">
              <a:rPr/>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1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D21BF1FE-1007-4EC4-9E20-C68158D8BA40}" type="slidenum">
              <a:rPr/>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2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2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5" name="PlaceHolder 4"/>
          <p:cNvSpPr>
            <a:spLocks noGrp="1"/>
          </p:cNvSpPr>
          <p:nvPr>
            <p:ph type="sldNum" idx="6"/>
          </p:nvPr>
        </p:nvSpPr>
        <p:spPr/>
        <p:txBody>
          <a:bodyPr/>
          <a:p>
            <a:fld id="{9E1FEE5F-6C12-4B47-A192-BDDC4D3DE304}" type="slidenum">
              <a:rPr/>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3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7" name="PlaceHolder 6"/>
          <p:cNvSpPr>
            <a:spLocks noGrp="1"/>
          </p:cNvSpPr>
          <p:nvPr>
            <p:ph type="sldNum" idx="6"/>
          </p:nvPr>
        </p:nvSpPr>
        <p:spPr/>
        <p:txBody>
          <a:bodyPr/>
          <a:p>
            <a:fld id="{F5DB58E3-F76C-412D-9B19-4483392716C1}" type="slidenum">
              <a:rPr/>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3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3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4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9" name="PlaceHolder 8"/>
          <p:cNvSpPr>
            <a:spLocks noGrp="1"/>
          </p:cNvSpPr>
          <p:nvPr>
            <p:ph type="sldNum" idx="6"/>
          </p:nvPr>
        </p:nvSpPr>
        <p:spPr/>
        <p:txBody>
          <a:bodyPr/>
          <a:p>
            <a:fld id="{3DD76B52-8B3A-48F9-A37E-2586AC198D52}" type="slidenum">
              <a:rPr/>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49" name="PlaceHolder 2"/>
          <p:cNvSpPr>
            <a:spLocks noGrp="1"/>
          </p:cNvSpPr>
          <p:nvPr>
            <p:ph/>
          </p:nvPr>
        </p:nvSpPr>
        <p:spPr>
          <a:xfrm>
            <a:off x="457200" y="1203480"/>
            <a:ext cx="8229240" cy="298296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51" name="PlaceHolder 2"/>
          <p:cNvSpPr>
            <a:spLocks noGrp="1"/>
          </p:cNvSpPr>
          <p:nvPr>
            <p:ph/>
          </p:nvPr>
        </p:nvSpPr>
        <p:spPr>
          <a:xfrm>
            <a:off x="457200" y="1203480"/>
            <a:ext cx="4015800" cy="298296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52" name="PlaceHolder 3"/>
          <p:cNvSpPr>
            <a:spLocks noGrp="1"/>
          </p:cNvSpPr>
          <p:nvPr>
            <p:ph/>
          </p:nvPr>
        </p:nvSpPr>
        <p:spPr>
          <a:xfrm>
            <a:off x="4674240" y="1203480"/>
            <a:ext cx="4015800" cy="298296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98280" y="16200"/>
            <a:ext cx="8826120" cy="2793240"/>
          </a:xfrm>
          <a:prstGeom prst="rect">
            <a:avLst/>
          </a:prstGeom>
          <a:noFill/>
          <a:ln w="0">
            <a:noFill/>
          </a:ln>
        </p:spPr>
        <p:txBody>
          <a:bodyPr lIns="0" tIns="0" rIns="0" bIns="0" anchor="ctr">
            <a:noAutofit/>
          </a:bodyPr>
          <a:p>
            <a:pPr algn="ctr">
              <a:buNone/>
            </a:pPr>
            <a:endParaRPr lang="da-DK" sz="3200" b="0" strike="noStrike" spc="-1">
              <a:latin typeface="Arial" panose="020B0604020202020204"/>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56"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57" name="PlaceHolder 3"/>
          <p:cNvSpPr>
            <a:spLocks noGrp="1"/>
          </p:cNvSpPr>
          <p:nvPr>
            <p:ph/>
          </p:nvPr>
        </p:nvSpPr>
        <p:spPr>
          <a:xfrm>
            <a:off x="4674240" y="1203480"/>
            <a:ext cx="4015800" cy="298296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58" name="PlaceHolder 4"/>
          <p:cNvSpPr>
            <a:spLocks noGrp="1"/>
          </p:cNvSpPr>
          <p:nvPr>
            <p:ph/>
          </p:nvPr>
        </p:nvSpPr>
        <p:spPr>
          <a:xfrm>
            <a:off x="457200" y="276192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1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3E13776E-C840-48BA-B192-5B6B61AA1DFE}" type="slidenum">
              <a:rPr/>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60" name="PlaceHolder 2"/>
          <p:cNvSpPr>
            <a:spLocks noGrp="1"/>
          </p:cNvSpPr>
          <p:nvPr>
            <p:ph/>
          </p:nvPr>
        </p:nvSpPr>
        <p:spPr>
          <a:xfrm>
            <a:off x="457200" y="1203480"/>
            <a:ext cx="4015800" cy="298296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62" name="PlaceHolder 4"/>
          <p:cNvSpPr>
            <a:spLocks noGrp="1"/>
          </p:cNvSpPr>
          <p:nvPr>
            <p:ph/>
          </p:nvPr>
        </p:nvSpPr>
        <p:spPr>
          <a:xfrm>
            <a:off x="4674240" y="276192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64"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65"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66" name="PlaceHolder 4"/>
          <p:cNvSpPr>
            <a:spLocks noGrp="1"/>
          </p:cNvSpPr>
          <p:nvPr>
            <p:ph/>
          </p:nvPr>
        </p:nvSpPr>
        <p:spPr>
          <a:xfrm>
            <a:off x="457200" y="2761920"/>
            <a:ext cx="822924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68" name="PlaceHolder 2"/>
          <p:cNvSpPr>
            <a:spLocks noGrp="1"/>
          </p:cNvSpPr>
          <p:nvPr>
            <p:ph/>
          </p:nvPr>
        </p:nvSpPr>
        <p:spPr>
          <a:xfrm>
            <a:off x="457200" y="1203480"/>
            <a:ext cx="822924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69" name="PlaceHolder 3"/>
          <p:cNvSpPr>
            <a:spLocks noGrp="1"/>
          </p:cNvSpPr>
          <p:nvPr>
            <p:ph/>
          </p:nvPr>
        </p:nvSpPr>
        <p:spPr>
          <a:xfrm>
            <a:off x="457200" y="2761920"/>
            <a:ext cx="822924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71" name="PlaceHolder 2"/>
          <p:cNvSpPr>
            <a:spLocks noGrp="1"/>
          </p:cNvSpPr>
          <p:nvPr>
            <p:ph/>
          </p:nvPr>
        </p:nvSpPr>
        <p:spPr>
          <a:xfrm>
            <a:off x="45720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2" name="PlaceHolder 3"/>
          <p:cNvSpPr>
            <a:spLocks noGrp="1"/>
          </p:cNvSpPr>
          <p:nvPr>
            <p:ph/>
          </p:nvPr>
        </p:nvSpPr>
        <p:spPr>
          <a:xfrm>
            <a:off x="4674240" y="120348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3" name="PlaceHolder 4"/>
          <p:cNvSpPr>
            <a:spLocks noGrp="1"/>
          </p:cNvSpPr>
          <p:nvPr>
            <p:ph/>
          </p:nvPr>
        </p:nvSpPr>
        <p:spPr>
          <a:xfrm>
            <a:off x="457200" y="276192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4" name="PlaceHolder 5"/>
          <p:cNvSpPr>
            <a:spLocks noGrp="1"/>
          </p:cNvSpPr>
          <p:nvPr>
            <p:ph/>
          </p:nvPr>
        </p:nvSpPr>
        <p:spPr>
          <a:xfrm>
            <a:off x="4674240" y="2761920"/>
            <a:ext cx="40158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76" name="PlaceHolder 2"/>
          <p:cNvSpPr>
            <a:spLocks noGrp="1"/>
          </p:cNvSpPr>
          <p:nvPr>
            <p:ph/>
          </p:nvPr>
        </p:nvSpPr>
        <p:spPr>
          <a:xfrm>
            <a:off x="457200" y="120348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7" name="PlaceHolder 3"/>
          <p:cNvSpPr>
            <a:spLocks noGrp="1"/>
          </p:cNvSpPr>
          <p:nvPr>
            <p:ph/>
          </p:nvPr>
        </p:nvSpPr>
        <p:spPr>
          <a:xfrm>
            <a:off x="3239640" y="120348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8" name="PlaceHolder 4"/>
          <p:cNvSpPr>
            <a:spLocks noGrp="1"/>
          </p:cNvSpPr>
          <p:nvPr>
            <p:ph/>
          </p:nvPr>
        </p:nvSpPr>
        <p:spPr>
          <a:xfrm>
            <a:off x="6022080" y="120348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79" name="PlaceHolder 5"/>
          <p:cNvSpPr>
            <a:spLocks noGrp="1"/>
          </p:cNvSpPr>
          <p:nvPr>
            <p:ph/>
          </p:nvPr>
        </p:nvSpPr>
        <p:spPr>
          <a:xfrm>
            <a:off x="457200" y="276192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80" name="PlaceHolder 6"/>
          <p:cNvSpPr>
            <a:spLocks noGrp="1"/>
          </p:cNvSpPr>
          <p:nvPr>
            <p:ph/>
          </p:nvPr>
        </p:nvSpPr>
        <p:spPr>
          <a:xfrm>
            <a:off x="3239640" y="276192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
        <p:nvSpPr>
          <p:cNvPr id="281" name="PlaceHolder 7"/>
          <p:cNvSpPr>
            <a:spLocks noGrp="1"/>
          </p:cNvSpPr>
          <p:nvPr>
            <p:ph/>
          </p:nvPr>
        </p:nvSpPr>
        <p:spPr>
          <a:xfrm>
            <a:off x="6022080" y="2761920"/>
            <a:ext cx="2649600" cy="1422720"/>
          </a:xfrm>
          <a:prstGeom prst="rect">
            <a:avLst/>
          </a:prstGeom>
          <a:noFill/>
          <a:ln w="0">
            <a:noFill/>
          </a:ln>
        </p:spPr>
        <p:txBody>
          <a:bodyPr lIns="0" tIns="0" rIns="0" bIns="0" anchor="t">
            <a:normAutofit fontScale="67000"/>
          </a:bodyPr>
          <a:p>
            <a:endParaRPr lang="da-DK" sz="1400" b="0" strike="noStrike" spc="-1">
              <a:solidFill>
                <a:srgbClr val="000000"/>
              </a:solid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endParaRPr lang="da-DK" sz="2600" b="0" strike="noStrike" spc="-1">
              <a:solidFill>
                <a:srgbClr val="EEEEEE"/>
              </a:solidFill>
              <a:latin typeface="Roboto"/>
            </a:endParaRPr>
          </a:p>
        </p:txBody>
      </p:sp>
      <p:sp>
        <p:nvSpPr>
          <p:cNvPr id="2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2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p>
            <a:endParaRPr lang="da-DK" sz="1400" b="0" strike="noStrike" spc="-1">
              <a:solidFill>
                <a:srgbClr val="000000"/>
              </a:solidFill>
              <a:latin typeface="Arial" panose="020B0604020202020204"/>
            </a:endParaRPr>
          </a:p>
        </p:txBody>
      </p:sp>
      <p:sp>
        <p:nvSpPr>
          <p:cNvPr id="6" name="PlaceHolder 5"/>
          <p:cNvSpPr>
            <a:spLocks noGrp="1"/>
          </p:cNvSpPr>
          <p:nvPr>
            <p:ph type="sldNum" idx="1"/>
          </p:nvPr>
        </p:nvSpPr>
        <p:spPr/>
        <p:txBody>
          <a:bodyPr/>
          <a:p>
            <a:fld id="{BF56A6FE-0F48-4C76-AA48-8AC09BB6F0CD}"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3" Type="http://schemas.openxmlformats.org/officeDocument/2006/relationships/theme" Target="../theme/theme4.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3" Type="http://schemas.openxmlformats.org/officeDocument/2006/relationships/theme" Target="../theme/theme5.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3" Type="http://schemas.openxmlformats.org/officeDocument/2006/relationships/theme" Target="../theme/theme6.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3" Type="http://schemas.openxmlformats.org/officeDocument/2006/relationships/theme" Target="../theme/theme7.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0" name="Google Shape;10;p2"/>
          <p:cNvSpPr/>
          <p:nvPr/>
        </p:nvSpPr>
        <p:spPr>
          <a:xfrm flipH="1">
            <a:off x="8246520" y="4245840"/>
            <a:ext cx="897120" cy="897120"/>
          </a:xfrm>
          <a:prstGeom prst="rtTriangle">
            <a:avLst/>
          </a:prstGeom>
          <a:solidFill>
            <a:srgbClr val="FFFFFF"/>
          </a:solidFill>
          <a:ln w="0">
            <a:noFill/>
          </a:ln>
        </p:spPr>
        <p:style>
          <a:lnRef idx="0">
            <a:srgbClr val="FFFFFF"/>
          </a:lnRef>
          <a:fillRef idx="0">
            <a:srgbClr val="FFFFFF"/>
          </a:fillRef>
          <a:effectRef idx="0">
            <a:srgbClr val="FFFFFF"/>
          </a:effectRef>
          <a:fontRef idx="minor"/>
        </p:style>
      </p:sp>
      <p:sp>
        <p:nvSpPr>
          <p:cNvPr id="2" name="Google Shape;11;p2"/>
          <p:cNvSpPr/>
          <p:nvPr/>
        </p:nvSpPr>
        <p:spPr>
          <a:xfrm flipH="1">
            <a:off x="8246520" y="4245840"/>
            <a:ext cx="897120" cy="897120"/>
          </a:xfrm>
          <a:prstGeom prst="round1Rect">
            <a:avLst>
              <a:gd name="adj" fmla="val 16667"/>
            </a:avLst>
          </a:prstGeom>
          <a:solidFill>
            <a:srgbClr val="FFFFFF">
              <a:alpha val="69000"/>
            </a:srgbClr>
          </a:solidFill>
          <a:ln w="0">
            <a:noFill/>
          </a:ln>
        </p:spPr>
        <p:style>
          <a:lnRef idx="0">
            <a:srgbClr val="FFFFFF"/>
          </a:lnRef>
          <a:fillRef idx="0">
            <a:srgbClr val="FFFFFF"/>
          </a:fillRef>
          <a:effectRef idx="0">
            <a:srgbClr val="FFFFFF"/>
          </a:effectRef>
          <a:fontRef idx="minor"/>
        </p:style>
      </p:sp>
      <p:sp>
        <p:nvSpPr>
          <p:cNvPr id="3" name="PlaceHolder 1"/>
          <p:cNvSpPr>
            <a:spLocks noGrp="1"/>
          </p:cNvSpPr>
          <p:nvPr>
            <p:ph type="title"/>
          </p:nvPr>
        </p:nvSpPr>
        <p:spPr>
          <a:xfrm>
            <a:off x="390600" y="1819440"/>
            <a:ext cx="8221680" cy="93312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4" name="PlaceHolder 2"/>
          <p:cNvSpPr>
            <a:spLocks noGrp="1"/>
          </p:cNvSpPr>
          <p:nvPr>
            <p:ph type="sldNum" idx="1"/>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737373"/>
                </a:solidFill>
                <a:latin typeface="Roboto"/>
                <a:ea typeface="Roboto"/>
              </a:defRPr>
            </a:lvl1pPr>
          </a:lstStyle>
          <a:p>
            <a:pPr algn="r">
              <a:lnSpc>
                <a:spcPct val="100000"/>
              </a:lnSpc>
              <a:buNone/>
              <a:tabLst>
                <a:tab pos="0" algn="l"/>
              </a:tabLst>
            </a:pPr>
            <a:fld id="{F8242988-666D-4329-ADC2-8A44FB6A466A}" type="slidenum">
              <a:rPr lang="da-DK" sz="1000" b="0" strike="noStrike" spc="-1">
                <a:solidFill>
                  <a:srgbClr val="737373"/>
                </a:solidFill>
                <a:latin typeface="Roboto"/>
                <a:ea typeface="Roboto"/>
              </a:rPr>
            </a:fld>
            <a:endParaRPr lang="da-DK" sz="1000" b="0" strike="noStrike" spc="-1">
              <a:latin typeface="Times New Roman" panose="02020603050405020304"/>
            </a:endParaRPr>
          </a:p>
        </p:txBody>
      </p:sp>
      <p:sp>
        <p:nvSpPr>
          <p:cNvPr id="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60800" y="2065320"/>
            <a:ext cx="8221680" cy="101232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42" name="PlaceHolder 2"/>
          <p:cNvSpPr>
            <a:spLocks noGrp="1"/>
          </p:cNvSpPr>
          <p:nvPr>
            <p:ph type="sldNum" idx="2"/>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FFFFFF"/>
                </a:solidFill>
                <a:latin typeface="Roboto"/>
                <a:ea typeface="Roboto"/>
              </a:defRPr>
            </a:lvl1pPr>
          </a:lstStyle>
          <a:p>
            <a:pPr algn="r">
              <a:lnSpc>
                <a:spcPct val="100000"/>
              </a:lnSpc>
              <a:buNone/>
              <a:tabLst>
                <a:tab pos="0" algn="l"/>
              </a:tabLst>
            </a:pPr>
            <a:fld id="{8CB6CF82-75ED-4522-BC9F-C2C69C9BE39D}" type="slidenum">
              <a:rPr lang="da-DK" sz="1000" b="0" strike="noStrike" spc="-1">
                <a:solidFill>
                  <a:srgbClr val="FFFFFF"/>
                </a:solidFill>
                <a:latin typeface="Roboto"/>
                <a:ea typeface="Roboto"/>
              </a:rPr>
            </a:fld>
            <a:endParaRPr lang="da-DK" sz="1000" b="0" strike="noStrike" spc="-1">
              <a:latin typeface="Times New Roman" panose="02020603050405020304"/>
            </a:endParaRPr>
          </a:p>
        </p:txBody>
      </p:sp>
      <p:sp>
        <p:nvSpPr>
          <p:cNvPr id="4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a:t>
            </a:r>
            <a:r>
              <a:rPr lang="da-DK" sz="2000" b="0" strike="noStrike" spc="-1">
                <a:solidFill>
                  <a:srgbClr val="000000"/>
                </a:solidFill>
                <a:latin typeface="Arial" panose="020B0604020202020204"/>
              </a:rPr>
              <a:t>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a:t>
            </a:r>
            <a:r>
              <a:rPr lang="da-DK" sz="2000" b="0" strike="noStrike" spc="-1">
                <a:solidFill>
                  <a:srgbClr val="000000"/>
                </a:solidFill>
                <a:latin typeface="Arial" panose="020B0604020202020204"/>
              </a:rPr>
              <a:t>Outline </a:t>
            </a:r>
            <a:r>
              <a:rPr lang="da-DK" sz="2000" b="0" strike="noStrike" spc="-1">
                <a:solidFill>
                  <a:srgbClr val="000000"/>
                </a:solidFill>
                <a:latin typeface="Arial" panose="020B0604020202020204"/>
              </a:rPr>
              <a:t>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a:t>
            </a:r>
            <a:r>
              <a:rPr lang="da-DK" sz="2000" b="0" strike="noStrike" spc="-1">
                <a:solidFill>
                  <a:srgbClr val="000000"/>
                </a:solidFill>
                <a:latin typeface="Arial" panose="020B0604020202020204"/>
              </a:rPr>
              <a:t>nth </a:t>
            </a:r>
            <a:r>
              <a:rPr lang="da-DK" sz="2000" b="0" strike="noStrike" spc="-1">
                <a:solidFill>
                  <a:srgbClr val="000000"/>
                </a:solidFill>
                <a:latin typeface="Arial" panose="020B0604020202020204"/>
              </a:rPr>
              <a:t>Outlin</a:t>
            </a:r>
            <a:r>
              <a:rPr lang="da-DK" sz="2000" b="0" strike="noStrike" spc="-1">
                <a:solidFill>
                  <a:srgbClr val="000000"/>
                </a:solidFill>
                <a:latin typeface="Arial" panose="020B0604020202020204"/>
              </a:rPr>
              <a:t>e </a:t>
            </a:r>
            <a:r>
              <a:rPr lang="da-DK" sz="2000" b="0" strike="noStrike" spc="-1">
                <a:solidFill>
                  <a:srgbClr val="000000"/>
                </a:solidFill>
                <a:latin typeface="Arial" panose="020B0604020202020204"/>
              </a:rPr>
              <a:t>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80" name="Google Shape;25;p5"/>
          <p:cNvSpPr/>
          <p:nvPr/>
        </p:nvSpPr>
        <p:spPr>
          <a:xfrm rot="10800000" flipH="1">
            <a:off x="-4680" y="1686600"/>
            <a:ext cx="9143640" cy="3457080"/>
          </a:xfrm>
          <a:prstGeom prst="rect">
            <a:avLst/>
          </a:prstGeom>
          <a:solidFill>
            <a:srgbClr val="FAFAFA"/>
          </a:solidFill>
          <a:ln w="0">
            <a:noFill/>
          </a:ln>
        </p:spPr>
        <p:style>
          <a:lnRef idx="0">
            <a:srgbClr val="FFFFFF"/>
          </a:lnRef>
          <a:fillRef idx="0">
            <a:srgbClr val="FFFFFF"/>
          </a:fillRef>
          <a:effectRef idx="0">
            <a:srgbClr val="FFFFFF"/>
          </a:effectRef>
          <a:fontRef idx="minor"/>
        </p:style>
      </p:sp>
      <p:sp>
        <p:nvSpPr>
          <p:cNvPr id="81" name="Google Shape;26;p5"/>
          <p:cNvSpPr/>
          <p:nvPr/>
        </p:nvSpPr>
        <p:spPr>
          <a:xfrm>
            <a:off x="0" y="1685880"/>
            <a:ext cx="9143640" cy="108360"/>
          </a:xfrm>
          <a:prstGeom prst="rect">
            <a:avLst/>
          </a:prstGeom>
          <a:gradFill rotWithShape="0">
            <a:gsLst>
              <a:gs pos="0">
                <a:srgbClr val="F9F9F9"/>
              </a:gs>
              <a:gs pos="100000">
                <a:srgbClr val="DEDEDE"/>
              </a:gs>
            </a:gsLst>
            <a:lin ang="16200000"/>
          </a:gradFill>
          <a:ln w="0">
            <a:noFill/>
          </a:ln>
        </p:spPr>
        <p:style>
          <a:lnRef idx="0">
            <a:srgbClr val="FFFFFF"/>
          </a:lnRef>
          <a:fillRef idx="0">
            <a:srgbClr val="FFFFFF"/>
          </a:fillRef>
          <a:effectRef idx="0">
            <a:srgbClr val="FFFFFF"/>
          </a:effectRef>
          <a:fontRef idx="minor"/>
        </p:style>
      </p:sp>
      <p:sp>
        <p:nvSpPr>
          <p:cNvPr id="82" name="PlaceHolder 1"/>
          <p:cNvSpPr>
            <a:spLocks noGrp="1"/>
          </p:cNvSpPr>
          <p:nvPr>
            <p:ph type="title"/>
          </p:nvPr>
        </p:nvSpPr>
        <p:spPr>
          <a:xfrm>
            <a:off x="471960" y="738720"/>
            <a:ext cx="8221680" cy="76752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83" name="PlaceHolder 2"/>
          <p:cNvSpPr>
            <a:spLocks noGrp="1"/>
          </p:cNvSpPr>
          <p:nvPr>
            <p:ph type="body"/>
          </p:nvPr>
        </p:nvSpPr>
        <p:spPr>
          <a:xfrm>
            <a:off x="471960" y="1919160"/>
            <a:ext cx="3999600" cy="2709720"/>
          </a:xfrm>
          <a:prstGeom prst="rect">
            <a:avLst/>
          </a:prstGeom>
          <a:noFill/>
          <a:ln w="0">
            <a:noFill/>
          </a:ln>
        </p:spPr>
        <p:txBody>
          <a:bodyPr lIns="0" tIns="0" rIns="0" bIns="0" anchor="t">
            <a:normAutofit fontScale="92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
        <p:nvSpPr>
          <p:cNvPr id="84" name="PlaceHolder 3"/>
          <p:cNvSpPr>
            <a:spLocks noGrp="1"/>
          </p:cNvSpPr>
          <p:nvPr>
            <p:ph type="body"/>
          </p:nvPr>
        </p:nvSpPr>
        <p:spPr>
          <a:xfrm>
            <a:off x="4694400" y="1919160"/>
            <a:ext cx="3999600" cy="2709720"/>
          </a:xfrm>
          <a:prstGeom prst="rect">
            <a:avLst/>
          </a:prstGeom>
          <a:noFill/>
          <a:ln w="0">
            <a:noFill/>
          </a:ln>
        </p:spPr>
        <p:txBody>
          <a:bodyPr lIns="0" tIns="0" rIns="0" bIns="0" anchor="t">
            <a:normAutofit fontScale="92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
        <p:nvSpPr>
          <p:cNvPr id="85" name="PlaceHolder 4"/>
          <p:cNvSpPr>
            <a:spLocks noGrp="1"/>
          </p:cNvSpPr>
          <p:nvPr>
            <p:ph type="sldNum" idx="3"/>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737373"/>
                </a:solidFill>
                <a:latin typeface="Roboto"/>
                <a:ea typeface="Roboto"/>
              </a:defRPr>
            </a:lvl1pPr>
          </a:lstStyle>
          <a:p>
            <a:pPr algn="r">
              <a:lnSpc>
                <a:spcPct val="100000"/>
              </a:lnSpc>
              <a:buNone/>
              <a:tabLst>
                <a:tab pos="0" algn="l"/>
              </a:tabLst>
            </a:pPr>
            <a:fld id="{56603A40-AA76-4E1A-9C67-A180DCD74276}" type="slidenum">
              <a:rPr lang="da-DK" sz="1000" b="0" strike="noStrike" spc="-1">
                <a:solidFill>
                  <a:srgbClr val="737373"/>
                </a:solidFill>
                <a:latin typeface="Roboto"/>
                <a:ea typeface="Roboto"/>
              </a:rPr>
            </a:fld>
            <a:endParaRPr lang="da-DK" sz="10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122" name="Google Shape;32;p6"/>
          <p:cNvSpPr/>
          <p:nvPr/>
        </p:nvSpPr>
        <p:spPr>
          <a:xfrm rot="10800000" flipH="1">
            <a:off x="-4680" y="657000"/>
            <a:ext cx="9143640" cy="4486680"/>
          </a:xfrm>
          <a:prstGeom prst="rect">
            <a:avLst/>
          </a:prstGeom>
          <a:solidFill>
            <a:srgbClr val="FAFAFA"/>
          </a:solidFill>
          <a:ln w="0">
            <a:noFill/>
          </a:ln>
        </p:spPr>
        <p:style>
          <a:lnRef idx="0">
            <a:srgbClr val="FFFFFF"/>
          </a:lnRef>
          <a:fillRef idx="0">
            <a:srgbClr val="FFFFFF"/>
          </a:fillRef>
          <a:effectRef idx="0">
            <a:srgbClr val="FFFFFF"/>
          </a:effectRef>
          <a:fontRef idx="minor"/>
        </p:style>
      </p:sp>
      <p:sp>
        <p:nvSpPr>
          <p:cNvPr id="123" name="Google Shape;33;p6"/>
          <p:cNvSpPr/>
          <p:nvPr/>
        </p:nvSpPr>
        <p:spPr>
          <a:xfrm>
            <a:off x="0" y="656280"/>
            <a:ext cx="9143640" cy="108360"/>
          </a:xfrm>
          <a:prstGeom prst="rect">
            <a:avLst/>
          </a:prstGeom>
          <a:gradFill rotWithShape="0">
            <a:gsLst>
              <a:gs pos="0">
                <a:srgbClr val="F9F9F9"/>
              </a:gs>
              <a:gs pos="100000">
                <a:srgbClr val="DEDEDE"/>
              </a:gs>
            </a:gsLst>
            <a:lin ang="16200000"/>
          </a:gradFill>
          <a:ln w="0">
            <a:noFill/>
          </a:ln>
        </p:spPr>
        <p:style>
          <a:lnRef idx="0">
            <a:srgbClr val="FFFFFF"/>
          </a:lnRef>
          <a:fillRef idx="0">
            <a:srgbClr val="FFFFFF"/>
          </a:fillRef>
          <a:effectRef idx="0">
            <a:srgbClr val="FFFFFF"/>
          </a:effectRef>
          <a:fontRef idx="minor"/>
        </p:style>
      </p:sp>
      <p:sp>
        <p:nvSpPr>
          <p:cNvPr id="124" name="PlaceHolder 1"/>
          <p:cNvSpPr>
            <a:spLocks noGrp="1"/>
          </p:cNvSpPr>
          <p:nvPr>
            <p:ph type="title"/>
          </p:nvPr>
        </p:nvSpPr>
        <p:spPr>
          <a:xfrm>
            <a:off x="98280" y="16200"/>
            <a:ext cx="8826120" cy="602280"/>
          </a:xfrm>
          <a:prstGeom prst="rect">
            <a:avLst/>
          </a:prstGeom>
          <a:noFill/>
          <a:ln w="0">
            <a:noFill/>
          </a:ln>
        </p:spPr>
        <p:txBody>
          <a:bodyPr lIns="0" tIns="0" rIns="0" bIns="0" anchor="ctr">
            <a:noAutofit/>
          </a:bodyPr>
          <a:p>
            <a:r>
              <a:rPr lang="da-DK" sz="2600" b="0" strike="noStrike" spc="-1">
                <a:solidFill>
                  <a:srgbClr val="EEEEEE"/>
                </a:solidFill>
                <a:latin typeface="Roboto"/>
              </a:rPr>
              <a:t>Click to </a:t>
            </a:r>
            <a:r>
              <a:rPr lang="da-DK" sz="2600" b="0" strike="noStrike" spc="-1">
                <a:solidFill>
                  <a:srgbClr val="EEEEEE"/>
                </a:solidFill>
                <a:latin typeface="Roboto"/>
              </a:rPr>
              <a:t>edit </a:t>
            </a:r>
            <a:r>
              <a:rPr lang="da-DK" sz="2600" b="0" strike="noStrike" spc="-1">
                <a:solidFill>
                  <a:srgbClr val="EEEEEE"/>
                </a:solidFill>
                <a:latin typeface="Roboto"/>
              </a:rPr>
              <a:t>the </a:t>
            </a:r>
            <a:r>
              <a:rPr lang="da-DK" sz="2600" b="0" strike="noStrike" spc="-1">
                <a:solidFill>
                  <a:srgbClr val="EEEEEE"/>
                </a:solidFill>
                <a:latin typeface="Roboto"/>
              </a:rPr>
              <a:t>title </a:t>
            </a:r>
            <a:r>
              <a:rPr lang="da-DK" sz="2600" b="0" strike="noStrike" spc="-1">
                <a:solidFill>
                  <a:srgbClr val="EEEEEE"/>
                </a:solidFill>
                <a:latin typeface="Roboto"/>
              </a:rPr>
              <a:t>text </a:t>
            </a:r>
            <a:r>
              <a:rPr lang="da-DK" sz="2600" b="0" strike="noStrike" spc="-1">
                <a:solidFill>
                  <a:srgbClr val="EEEEEE"/>
                </a:solidFill>
                <a:latin typeface="Roboto"/>
              </a:rPr>
              <a:t>format</a:t>
            </a:r>
            <a:endParaRPr lang="da-DK" sz="2600" b="0" strike="noStrike" spc="-1">
              <a:solidFill>
                <a:srgbClr val="EEEEEE"/>
              </a:solidFill>
              <a:latin typeface="Roboto"/>
            </a:endParaRPr>
          </a:p>
        </p:txBody>
      </p:sp>
      <p:sp>
        <p:nvSpPr>
          <p:cNvPr id="125" name="PlaceHolder 2"/>
          <p:cNvSpPr>
            <a:spLocks noGrp="1"/>
          </p:cNvSpPr>
          <p:nvPr>
            <p:ph type="sldNum" idx="4"/>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737373"/>
                </a:solidFill>
                <a:latin typeface="Roboto"/>
                <a:ea typeface="Roboto"/>
              </a:defRPr>
            </a:lvl1pPr>
          </a:lstStyle>
          <a:p>
            <a:pPr algn="r">
              <a:lnSpc>
                <a:spcPct val="100000"/>
              </a:lnSpc>
              <a:buNone/>
              <a:tabLst>
                <a:tab pos="0" algn="l"/>
              </a:tabLst>
            </a:pPr>
            <a:fld id="{BF72A707-AFE9-47FE-B044-05B7A797185C}" type="slidenum">
              <a:rPr lang="da-DK" sz="1000" b="0" strike="noStrike" spc="-1">
                <a:solidFill>
                  <a:srgbClr val="737373"/>
                </a:solidFill>
                <a:latin typeface="Roboto"/>
                <a:ea typeface="Roboto"/>
              </a:rPr>
            </a:fld>
            <a:endParaRPr lang="da-DK" sz="1000" b="0" strike="noStrike" spc="-1">
              <a:latin typeface="Times New Roman" panose="02020603050405020304"/>
            </a:endParaRPr>
          </a:p>
        </p:txBody>
      </p:sp>
      <p:sp>
        <p:nvSpPr>
          <p:cNvPr id="1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490320" y="488160"/>
            <a:ext cx="6226920" cy="409032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164" name="PlaceHolder 2"/>
          <p:cNvSpPr>
            <a:spLocks noGrp="1"/>
          </p:cNvSpPr>
          <p:nvPr>
            <p:ph type="sldNum" idx="5"/>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FFFFFF"/>
                </a:solidFill>
                <a:latin typeface="Roboto"/>
                <a:ea typeface="Roboto"/>
              </a:defRPr>
            </a:lvl1pPr>
          </a:lstStyle>
          <a:p>
            <a:pPr algn="r">
              <a:lnSpc>
                <a:spcPct val="100000"/>
              </a:lnSpc>
              <a:buNone/>
              <a:tabLst>
                <a:tab pos="0" algn="l"/>
              </a:tabLst>
            </a:pPr>
            <a:fld id="{7B57727C-DE33-48EA-AF18-3D3FF1DFABFF}" type="slidenum">
              <a:rPr lang="da-DK" sz="1000" b="0" strike="noStrike" spc="-1">
                <a:solidFill>
                  <a:srgbClr val="FFFFFF"/>
                </a:solidFill>
                <a:latin typeface="Roboto"/>
                <a:ea typeface="Roboto"/>
              </a:rPr>
            </a:fld>
            <a:endParaRPr lang="da-DK" sz="1000" b="0" strike="noStrike" spc="-1">
              <a:latin typeface="Times New Roman" panose="02020603050405020304"/>
            </a:endParaRPr>
          </a:p>
        </p:txBody>
      </p:sp>
      <p:sp>
        <p:nvSpPr>
          <p:cNvPr id="16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02" name="PlaceHolder 1"/>
          <p:cNvSpPr>
            <a:spLocks noGrp="1"/>
          </p:cNvSpPr>
          <p:nvPr>
            <p:ph type="sldNum" idx="6"/>
          </p:nvPr>
        </p:nvSpPr>
        <p:spPr>
          <a:xfrm>
            <a:off x="8523720" y="4695480"/>
            <a:ext cx="548280" cy="393120"/>
          </a:xfrm>
          <a:prstGeom prst="rect">
            <a:avLst/>
          </a:prstGeom>
          <a:noFill/>
          <a:ln w="0">
            <a:noFill/>
          </a:ln>
        </p:spPr>
        <p:txBody>
          <a:bodyPr tIns="91440" bIns="91440" anchor="ctr">
            <a:normAutofit/>
          </a:bodyPr>
          <a:lstStyle>
            <a:lvl1pPr algn="r">
              <a:lnSpc>
                <a:spcPct val="100000"/>
              </a:lnSpc>
              <a:buNone/>
              <a:tabLst>
                <a:tab pos="0" algn="l"/>
              </a:tabLst>
              <a:defRPr lang="da-DK" sz="1000" b="0" strike="noStrike" spc="-1">
                <a:solidFill>
                  <a:srgbClr val="737373"/>
                </a:solidFill>
                <a:latin typeface="Roboto"/>
                <a:ea typeface="Roboto"/>
              </a:defRPr>
            </a:lvl1pPr>
          </a:lstStyle>
          <a:p>
            <a:pPr algn="r">
              <a:lnSpc>
                <a:spcPct val="100000"/>
              </a:lnSpc>
              <a:buNone/>
              <a:tabLst>
                <a:tab pos="0" algn="l"/>
              </a:tabLst>
            </a:pPr>
            <a:fld id="{27593E93-9D72-428D-81C4-889EC84FD711}" type="slidenum">
              <a:rPr lang="da-DK" sz="1000" b="0" strike="noStrike" spc="-1">
                <a:solidFill>
                  <a:srgbClr val="737373"/>
                </a:solidFill>
                <a:latin typeface="Roboto"/>
                <a:ea typeface="Roboto"/>
              </a:rPr>
            </a:fld>
            <a:endParaRPr lang="da-DK" sz="1000" b="0" strike="noStrike" spc="-1">
              <a:latin typeface="Times New Roman" panose="02020603050405020304"/>
            </a:endParaRPr>
          </a:p>
        </p:txBody>
      </p:sp>
      <p:sp>
        <p:nvSpPr>
          <p:cNvPr id="20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20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4285F4"/>
        </a:solidFill>
        <a:effectLst/>
      </p:bgPr>
    </p:bg>
    <p:spTree>
      <p:nvGrpSpPr>
        <p:cNvPr id="1" name=""/>
        <p:cNvGrpSpPr/>
        <p:nvPr/>
      </p:nvGrpSpPr>
      <p:grpSpPr>
        <a:xfrm>
          <a:off x="0" y="0"/>
          <a:ext cx="0" cy="0"/>
          <a:chOff x="0" y="0"/>
          <a:chExt cx="0" cy="0"/>
        </a:xfrm>
      </p:grpSpPr>
      <p:sp>
        <p:nvSpPr>
          <p:cNvPr id="241" name="PlaceHolder 1"/>
          <p:cNvSpPr>
            <a:spLocks noGrp="1"/>
          </p:cNvSpPr>
          <p:nvPr>
            <p:ph type="title"/>
          </p:nvPr>
        </p:nvSpPr>
        <p:spPr>
          <a:xfrm>
            <a:off x="628560" y="273960"/>
            <a:ext cx="7886520" cy="993960"/>
          </a:xfrm>
          <a:prstGeom prst="rect">
            <a:avLst/>
          </a:prstGeom>
          <a:noFill/>
          <a:ln w="0">
            <a:noFill/>
          </a:ln>
        </p:spPr>
        <p:txBody>
          <a:bodyPr lIns="0" tIns="0" rIns="0" bIns="0" anchor="ctr">
            <a:noAutofit/>
          </a:bodyPr>
          <a:p>
            <a:r>
              <a:rPr lang="da-DK" sz="1400" b="0" strike="noStrike" spc="-1">
                <a:solidFill>
                  <a:srgbClr val="000000"/>
                </a:solidFill>
                <a:latin typeface="Arial" panose="020B0604020202020204"/>
              </a:rPr>
              <a:t>Click to edit the </a:t>
            </a:r>
            <a:r>
              <a:rPr lang="da-DK" sz="1400" b="0" strike="noStrike" spc="-1">
                <a:solidFill>
                  <a:srgbClr val="000000"/>
                </a:solidFill>
                <a:latin typeface="Arial" panose="020B0604020202020204"/>
              </a:rPr>
              <a:t>title text format</a:t>
            </a:r>
            <a:endParaRPr lang="da-DK" sz="1400" b="0" strike="noStrike" spc="-1">
              <a:solidFill>
                <a:srgbClr val="000000"/>
              </a:solidFill>
              <a:latin typeface="Arial" panose="020B0604020202020204"/>
            </a:endParaRPr>
          </a:p>
        </p:txBody>
      </p:sp>
      <p:sp>
        <p:nvSpPr>
          <p:cNvPr id="242" name="PlaceHolder 2"/>
          <p:cNvSpPr>
            <a:spLocks noGrp="1"/>
          </p:cNvSpPr>
          <p:nvPr>
            <p:ph type="body"/>
          </p:nvPr>
        </p:nvSpPr>
        <p:spPr>
          <a:xfrm>
            <a:off x="457200" y="1203480"/>
            <a:ext cx="4015440" cy="1422360"/>
          </a:xfrm>
          <a:prstGeom prst="rect">
            <a:avLst/>
          </a:prstGeom>
          <a:noFill/>
          <a:ln w="0">
            <a:noFill/>
          </a:ln>
        </p:spPr>
        <p:txBody>
          <a:bodyPr lIns="0" tIns="0" rIns="0" bIns="0" anchor="t">
            <a:normAutofit fontScale="67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
        <p:nvSpPr>
          <p:cNvPr id="243" name="PlaceHolder 3"/>
          <p:cNvSpPr>
            <a:spLocks noGrp="1"/>
          </p:cNvSpPr>
          <p:nvPr>
            <p:ph type="body"/>
          </p:nvPr>
        </p:nvSpPr>
        <p:spPr>
          <a:xfrm>
            <a:off x="4673880" y="1203480"/>
            <a:ext cx="4015440" cy="1422360"/>
          </a:xfrm>
          <a:prstGeom prst="rect">
            <a:avLst/>
          </a:prstGeom>
          <a:noFill/>
          <a:ln w="0">
            <a:noFill/>
          </a:ln>
        </p:spPr>
        <p:txBody>
          <a:bodyPr lIns="0" tIns="0" rIns="0" bIns="0" anchor="t">
            <a:normAutofit fontScale="67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
        <p:nvSpPr>
          <p:cNvPr id="244" name="PlaceHolder 4"/>
          <p:cNvSpPr>
            <a:spLocks noGrp="1"/>
          </p:cNvSpPr>
          <p:nvPr>
            <p:ph type="body"/>
          </p:nvPr>
        </p:nvSpPr>
        <p:spPr>
          <a:xfrm>
            <a:off x="457200" y="2761560"/>
            <a:ext cx="4015440" cy="1422360"/>
          </a:xfrm>
          <a:prstGeom prst="rect">
            <a:avLst/>
          </a:prstGeom>
          <a:noFill/>
          <a:ln w="0">
            <a:noFill/>
          </a:ln>
        </p:spPr>
        <p:txBody>
          <a:bodyPr lIns="0" tIns="0" rIns="0" bIns="0" anchor="t">
            <a:normAutofit fontScale="67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
        <p:nvSpPr>
          <p:cNvPr id="245" name="PlaceHolder 5"/>
          <p:cNvSpPr>
            <a:spLocks noGrp="1"/>
          </p:cNvSpPr>
          <p:nvPr>
            <p:ph type="body"/>
          </p:nvPr>
        </p:nvSpPr>
        <p:spPr>
          <a:xfrm>
            <a:off x="4673880" y="2761560"/>
            <a:ext cx="4015440" cy="1422360"/>
          </a:xfrm>
          <a:prstGeom prst="rect">
            <a:avLst/>
          </a:prstGeom>
          <a:noFill/>
          <a:ln w="0">
            <a:noFill/>
          </a:ln>
        </p:spPr>
        <p:txBody>
          <a:bodyPr lIns="0" tIns="0" rIns="0" bIns="0" anchor="t">
            <a:normAutofit fontScale="67000"/>
          </a:bodyPr>
          <a:p>
            <a:pPr marL="431800" indent="-323850">
              <a:spcBef>
                <a:spcPts val="1415"/>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Click to edit the outline text format</a:t>
            </a:r>
            <a:endParaRPr lang="da-DK" sz="1400" b="0" strike="noStrike" spc="-1">
              <a:solidFill>
                <a:srgbClr val="000000"/>
              </a:solidFill>
              <a:latin typeface="Arial" panose="020B0604020202020204"/>
            </a:endParaRPr>
          </a:p>
          <a:p>
            <a:pPr marL="864235" lvl="1" indent="-323850">
              <a:spcBef>
                <a:spcPts val="113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Second Outline Level</a:t>
            </a:r>
            <a:endParaRPr lang="da-DK" sz="1400" b="0" strike="noStrike" spc="-1">
              <a:solidFill>
                <a:srgbClr val="000000"/>
              </a:solidFill>
              <a:latin typeface="Arial" panose="020B0604020202020204"/>
            </a:endParaRPr>
          </a:p>
          <a:p>
            <a:pPr marL="1296035" lvl="2" indent="-288290">
              <a:spcBef>
                <a:spcPts val="850"/>
              </a:spcBef>
              <a:buClr>
                <a:srgbClr val="000000"/>
              </a:buClr>
              <a:buSzPct val="45000"/>
              <a:buFont typeface="Wingdings" panose="05000000000000000000" pitchFamily="2" charset="2"/>
              <a:buChar char=""/>
            </a:pPr>
            <a:r>
              <a:rPr lang="da-DK" sz="1400" b="0" strike="noStrike" spc="-1">
                <a:solidFill>
                  <a:srgbClr val="000000"/>
                </a:solidFill>
                <a:latin typeface="Arial" panose="020B0604020202020204"/>
              </a:rPr>
              <a:t>Third Outline Level</a:t>
            </a:r>
            <a:endParaRPr lang="da-DK" sz="1400" b="0" strike="noStrike" spc="-1">
              <a:solidFill>
                <a:srgbClr val="000000"/>
              </a:solidFill>
              <a:latin typeface="Arial" panose="020B0604020202020204"/>
            </a:endParaRPr>
          </a:p>
          <a:p>
            <a:pPr marL="1727835" lvl="3" indent="-215900">
              <a:spcBef>
                <a:spcPts val="565"/>
              </a:spcBef>
              <a:buClr>
                <a:srgbClr val="000000"/>
              </a:buClr>
              <a:buSzPct val="75000"/>
              <a:buFont typeface="Symbol" panose="05050102010706020507" charset="2"/>
              <a:buChar char=""/>
            </a:pPr>
            <a:r>
              <a:rPr lang="da-DK" sz="1400" b="0" strike="noStrike" spc="-1">
                <a:solidFill>
                  <a:srgbClr val="000000"/>
                </a:solidFill>
                <a:latin typeface="Arial" panose="020B0604020202020204"/>
              </a:rPr>
              <a:t>Fourth Outline Level</a:t>
            </a:r>
            <a:endParaRPr lang="da-DK" sz="1400" b="0" strike="noStrike" spc="-1">
              <a:solidFill>
                <a:srgbClr val="000000"/>
              </a:solidFill>
              <a:latin typeface="Arial" panose="020B0604020202020204"/>
            </a:endParaRPr>
          </a:p>
          <a:p>
            <a:pPr marL="2160270" lvl="4"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Fifth Outline Level</a:t>
            </a:r>
            <a:endParaRPr lang="da-DK" sz="2000" b="0" strike="noStrike" spc="-1">
              <a:solidFill>
                <a:srgbClr val="000000"/>
              </a:solidFill>
              <a:latin typeface="Arial" panose="020B0604020202020204"/>
            </a:endParaRPr>
          </a:p>
          <a:p>
            <a:pPr marL="2592070" lvl="5"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Sixth Outline Level</a:t>
            </a:r>
            <a:endParaRPr lang="da-DK" sz="2000" b="0" strike="noStrike" spc="-1">
              <a:solidFill>
                <a:srgbClr val="000000"/>
              </a:solidFill>
              <a:latin typeface="Arial" panose="020B0604020202020204"/>
            </a:endParaRPr>
          </a:p>
          <a:p>
            <a:pPr marL="3023870" lvl="6" indent="-215900">
              <a:spcBef>
                <a:spcPts val="285"/>
              </a:spcBef>
              <a:buClr>
                <a:srgbClr val="000000"/>
              </a:buClr>
              <a:buSzPct val="45000"/>
              <a:buFont typeface="Wingdings" panose="05000000000000000000" pitchFamily="2" charset="2"/>
              <a:buChar char=""/>
            </a:pPr>
            <a:r>
              <a:rPr lang="da-DK" sz="2000" b="0" strike="noStrike" spc="-1">
                <a:solidFill>
                  <a:srgbClr val="000000"/>
                </a:solidFill>
                <a:latin typeface="Arial" panose="020B0604020202020204"/>
              </a:rPr>
              <a:t>Seventh Outline Level</a:t>
            </a:r>
            <a:endParaRPr lang="da-DK"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8.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1.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1.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1.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1.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1.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7.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7.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7.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41.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0.xml"/><Relationship Id="rId2" Type="http://schemas.openxmlformats.org/officeDocument/2006/relationships/hyperlink" Target="mailto:andreas.svendsen@gmail.com" TargetMode="Externa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1.xml"/><Relationship Id="rId2" Type="http://schemas.openxmlformats.org/officeDocument/2006/relationships/image" Target="../media/image32.jpeg"/><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1.xml"/><Relationship Id="rId1"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1.xml"/><Relationship Id="rId1"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1.xml"/><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0.xml"/><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7.xml"/><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4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0.xml"/><Relationship Id="rId2" Type="http://schemas.openxmlformats.org/officeDocument/2006/relationships/image" Target="../media/image3.png"/><Relationship Id="rId1" Type="http://schemas.openxmlformats.org/officeDocument/2006/relationships/hyperlink" Target="https://ucl.itslearning.com/plans/courses/18838/topics/74652"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7.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7.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7.xml"/><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7.xml"/><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45.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46.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image" Target="../media/image49.jpeg"/><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50.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hyperlink" Target="https://www.dr.dk/drtv/se/med-livet-i-haenderne_-et-nyt-liv_438018"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1.xml"/><Relationship Id="rId1" Type="http://schemas.openxmlformats.org/officeDocument/2006/relationships/image" Target="../media/image4.GI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7.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7.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1.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1.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390600" y="1819440"/>
            <a:ext cx="8221680" cy="933120"/>
          </a:xfrm>
          <a:prstGeom prst="rect">
            <a:avLst/>
          </a:prstGeom>
          <a:noFill/>
          <a:ln w="0">
            <a:noFill/>
          </a:ln>
        </p:spPr>
        <p:txBody>
          <a:bodyPr tIns="91440" bIns="91440" anchor="b">
            <a:normAutofit/>
          </a:bodyPr>
          <a:p>
            <a:pPr>
              <a:lnSpc>
                <a:spcPct val="100000"/>
              </a:lnSpc>
              <a:buNone/>
              <a:tabLst>
                <a:tab pos="0" algn="l"/>
              </a:tabLst>
            </a:pPr>
            <a:r>
              <a:rPr lang="da-DK" sz="4800" b="0" strike="noStrike" spc="-1">
                <a:solidFill>
                  <a:srgbClr val="FFFFFF"/>
                </a:solidFill>
                <a:latin typeface="Roboto"/>
                <a:ea typeface="Roboto"/>
              </a:rPr>
              <a:t>Sygdomslære</a:t>
            </a:r>
            <a:endParaRPr lang="da-DK" sz="4800" b="0" strike="noStrike" spc="-1">
              <a:solidFill>
                <a:srgbClr val="EEEEEE"/>
              </a:solidFill>
              <a:latin typeface="Roboto"/>
            </a:endParaRPr>
          </a:p>
        </p:txBody>
      </p:sp>
      <p:sp>
        <p:nvSpPr>
          <p:cNvPr id="289" name="PlaceHolder 2"/>
          <p:cNvSpPr>
            <a:spLocks noGrp="1"/>
          </p:cNvSpPr>
          <p:nvPr>
            <p:ph type="subTitle"/>
          </p:nvPr>
        </p:nvSpPr>
        <p:spPr>
          <a:xfrm>
            <a:off x="390600" y="2789280"/>
            <a:ext cx="8221680" cy="1631520"/>
          </a:xfrm>
          <a:prstGeom prst="rect">
            <a:avLst/>
          </a:prstGeom>
          <a:noFill/>
          <a:ln w="0">
            <a:noFill/>
          </a:ln>
        </p:spPr>
        <p:txBody>
          <a:bodyPr tIns="91440" bIns="91440" anchor="t">
            <a:noAutofit/>
          </a:bodyPr>
          <a:p>
            <a:pPr>
              <a:lnSpc>
                <a:spcPct val="80000"/>
              </a:lnSpc>
              <a:buNone/>
              <a:tabLst>
                <a:tab pos="0" algn="l"/>
              </a:tabLst>
            </a:pPr>
            <a:r>
              <a:rPr lang="da-DK" sz="2940" b="0" strike="noStrike" spc="-1">
                <a:solidFill>
                  <a:srgbClr val="FFFFFF"/>
                </a:solidFill>
                <a:latin typeface="Roboto"/>
                <a:ea typeface="Roboto"/>
              </a:rPr>
              <a:t>Medicin &amp; kirurgi</a:t>
            </a:r>
            <a:endParaRPr lang="da-DK" sz="2940" b="0" strike="noStrike" spc="-1">
              <a:latin typeface="Arial" panose="020B0604020202020204"/>
            </a:endParaRPr>
          </a:p>
          <a:p>
            <a:pPr>
              <a:lnSpc>
                <a:spcPct val="80000"/>
              </a:lnSpc>
              <a:buNone/>
              <a:tabLst>
                <a:tab pos="0" algn="l"/>
              </a:tabLst>
            </a:pPr>
            <a:r>
              <a:rPr lang="da-DK" sz="2940" b="0" strike="noStrike" spc="-1">
                <a:solidFill>
                  <a:srgbClr val="FFFFFF"/>
                </a:solidFill>
                <a:latin typeface="Roboto"/>
                <a:ea typeface="Roboto"/>
              </a:rPr>
              <a:t>Lektion 1</a:t>
            </a:r>
            <a:endParaRPr lang="da-DK" sz="2940" b="0" strike="noStrike" spc="-1">
              <a:latin typeface="Arial" panose="020B0604020202020204"/>
            </a:endParaRPr>
          </a:p>
          <a:p>
            <a:pPr>
              <a:lnSpc>
                <a:spcPct val="80000"/>
              </a:lnSpc>
              <a:buNone/>
              <a:tabLst>
                <a:tab pos="0" algn="l"/>
              </a:tabLst>
            </a:pPr>
            <a:r>
              <a:rPr lang="da-DK" sz="2940" b="0" strike="noStrike" spc="-1">
                <a:solidFill>
                  <a:srgbClr val="FFFFFF"/>
                </a:solidFill>
                <a:latin typeface="Roboto"/>
                <a:ea typeface="Roboto"/>
              </a:rPr>
              <a:t>Introduktion til faget og den akutte patient </a:t>
            </a:r>
            <a:endParaRPr lang="da-DK" sz="2940" b="0" strike="noStrike" spc="-1">
              <a:latin typeface="Arial" panose="020B0604020202020204"/>
            </a:endParaRPr>
          </a:p>
        </p:txBody>
      </p:sp>
      <p:pic>
        <p:nvPicPr>
          <p:cNvPr id="290" name="Google Shape;75;p14"/>
          <p:cNvPicPr/>
          <p:nvPr/>
        </p:nvPicPr>
        <p:blipFill>
          <a:blip r:embed="rId1"/>
          <a:stretch>
            <a:fillRect/>
          </a:stretch>
        </p:blipFill>
        <p:spPr>
          <a:xfrm>
            <a:off x="6706080" y="315360"/>
            <a:ext cx="1755000" cy="28184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Helhedsforståelse af patientens tilstand</a:t>
            </a:r>
            <a:endParaRPr lang="da-DK" sz="3200" b="0" strike="noStrike" spc="-1">
              <a:solidFill>
                <a:srgbClr val="EEEEEE"/>
              </a:solidFill>
              <a:latin typeface="Roboto"/>
            </a:endParaRPr>
          </a:p>
        </p:txBody>
      </p:sp>
      <p:sp>
        <p:nvSpPr>
          <p:cNvPr id="318" name="PlaceHolder 2"/>
          <p:cNvSpPr>
            <a:spLocks noGrp="1"/>
          </p:cNvSpPr>
          <p:nvPr>
            <p:ph/>
          </p:nvPr>
        </p:nvSpPr>
        <p:spPr>
          <a:xfrm>
            <a:off x="37800" y="748800"/>
            <a:ext cx="5987520" cy="4291920"/>
          </a:xfrm>
          <a:prstGeom prst="rect">
            <a:avLst/>
          </a:prstGeom>
          <a:noFill/>
          <a:ln w="0">
            <a:noFill/>
          </a:ln>
        </p:spPr>
        <p:txBody>
          <a:bodyPr tIns="91440" bIns="91440" anchor="t">
            <a:normAutofit fontScale="89000"/>
          </a:bodyPr>
          <a:p>
            <a:pPr marL="457200" indent="-334010">
              <a:lnSpc>
                <a:spcPct val="150000"/>
              </a:lnSpc>
              <a:buClr>
                <a:srgbClr val="737373"/>
              </a:buClr>
              <a:buFont typeface="Roboto"/>
              <a:buChar char="●"/>
            </a:pPr>
            <a:r>
              <a:rPr lang="da-DK" sz="1800" b="0" strike="noStrike" spc="-1">
                <a:solidFill>
                  <a:srgbClr val="737373"/>
                </a:solidFill>
                <a:latin typeface="Roboto"/>
                <a:ea typeface="Roboto"/>
              </a:rPr>
              <a:t>Del af et tværfagligt team i sundhedsvæsenet. </a:t>
            </a:r>
            <a:endParaRPr lang="da-DK" sz="1800" b="0" strike="noStrike" spc="-1">
              <a:solidFill>
                <a:srgbClr val="000000"/>
              </a:solidFill>
              <a:latin typeface="Arial" panose="020B0604020202020204"/>
            </a:endParaRPr>
          </a:p>
          <a:p>
            <a:pPr marL="450215" indent="-334010">
              <a:lnSpc>
                <a:spcPct val="150000"/>
              </a:lnSpc>
              <a:buClr>
                <a:srgbClr val="737373"/>
              </a:buClr>
              <a:buFont typeface="Roboto"/>
              <a:buChar char="●"/>
            </a:pPr>
            <a:r>
              <a:rPr lang="da-DK" sz="1800" b="0" strike="noStrike" spc="-1">
                <a:solidFill>
                  <a:srgbClr val="737373"/>
                </a:solidFill>
                <a:latin typeface="Roboto"/>
                <a:ea typeface="Roboto"/>
              </a:rPr>
              <a:t>Kendskab til medicin og kirurgi bedrer forståelsen for patientens samlede behandlingsforløb og hvordan fysioterapi spiller sammen med andre behandlingsformer.</a:t>
            </a:r>
            <a:endParaRPr lang="da-DK" sz="1800" b="0" strike="noStrike" spc="-1">
              <a:solidFill>
                <a:srgbClr val="000000"/>
              </a:solidFill>
              <a:latin typeface="Arial" panose="020B0604020202020204"/>
            </a:endParaRPr>
          </a:p>
          <a:p>
            <a:pPr marL="457200" indent="-334010">
              <a:lnSpc>
                <a:spcPct val="150000"/>
              </a:lnSpc>
              <a:buClr>
                <a:srgbClr val="737373"/>
              </a:buClr>
              <a:buFont typeface="Roboto"/>
              <a:buChar char="●"/>
            </a:pPr>
            <a:r>
              <a:rPr lang="da-DK" sz="1800" b="1" strike="noStrike" spc="-1">
                <a:solidFill>
                  <a:srgbClr val="737373"/>
                </a:solidFill>
                <a:latin typeface="Roboto"/>
                <a:ea typeface="Roboto"/>
              </a:rPr>
              <a:t>Case: </a:t>
            </a:r>
            <a:r>
              <a:rPr lang="da-DK" sz="1800" b="0" strike="noStrike" spc="-1">
                <a:solidFill>
                  <a:srgbClr val="737373"/>
                </a:solidFill>
                <a:latin typeface="Roboto"/>
                <a:ea typeface="Roboto"/>
              </a:rPr>
              <a:t>En 55-årig mand kommer til fysioterapi efter en knæoperation. Han har også diabetes type 2 og tager blodfortyndende medicin.</a:t>
            </a:r>
            <a:endParaRPr lang="da-DK" sz="1800" b="0" strike="noStrike" spc="-1">
              <a:solidFill>
                <a:srgbClr val="000000"/>
              </a:solidFill>
              <a:latin typeface="Arial" panose="020B0604020202020204"/>
            </a:endParaRPr>
          </a:p>
          <a:p>
            <a:pPr marL="457200" indent="-334010">
              <a:lnSpc>
                <a:spcPct val="150000"/>
              </a:lnSpc>
              <a:buClr>
                <a:srgbClr val="737373"/>
              </a:buClr>
              <a:buFont typeface="Roboto"/>
              <a:buChar char="●"/>
            </a:pPr>
            <a:r>
              <a:rPr lang="da-DK" sz="1800" b="1" strike="noStrike" spc="-1">
                <a:solidFill>
                  <a:srgbClr val="737373"/>
                </a:solidFill>
                <a:latin typeface="Roboto"/>
                <a:ea typeface="Roboto"/>
              </a:rPr>
              <a:t>Spørgsmål: </a:t>
            </a:r>
            <a:r>
              <a:rPr lang="da-DK" sz="1800" b="0" strike="noStrike" spc="-1">
                <a:solidFill>
                  <a:srgbClr val="737373"/>
                </a:solidFill>
                <a:latin typeface="Roboto"/>
                <a:ea typeface="Roboto"/>
              </a:rPr>
              <a:t>Hvad tænker i?</a:t>
            </a:r>
            <a:endParaRPr lang="da-DK" sz="1800" b="0" strike="noStrike" spc="-1">
              <a:solidFill>
                <a:srgbClr val="000000"/>
              </a:solidFill>
              <a:latin typeface="Arial" panose="020B0604020202020204"/>
            </a:endParaRPr>
          </a:p>
          <a:p>
            <a:pPr marL="720090" lvl="1" indent="-310515">
              <a:lnSpc>
                <a:spcPct val="150000"/>
              </a:lnSpc>
              <a:buClr>
                <a:srgbClr val="737373"/>
              </a:buClr>
              <a:buFont typeface="Roboto"/>
              <a:buChar char="○"/>
            </a:pPr>
            <a:r>
              <a:rPr lang="da-DK" sz="1400" b="0" strike="noStrike" spc="-1">
                <a:solidFill>
                  <a:srgbClr val="737373"/>
                </a:solidFill>
                <a:latin typeface="Roboto"/>
                <a:ea typeface="Roboto"/>
              </a:rPr>
              <a:t>Hvordan påvirker patientens diabetes og medicin din tilgang til genoptræningen? Hvordan ville du tilpasse din behandlingsplan?</a:t>
            </a:r>
            <a:endParaRPr lang="da-DK" sz="1400" b="0" strike="noStrike" spc="-1">
              <a:solidFill>
                <a:srgbClr val="000000"/>
              </a:solidFill>
              <a:latin typeface="Arial" panose="020B0604020202020204"/>
            </a:endParaRPr>
          </a:p>
          <a:p>
            <a:pPr>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pic>
        <p:nvPicPr>
          <p:cNvPr id="319" name="Google Shape;140;p23"/>
          <p:cNvPicPr/>
          <p:nvPr/>
        </p:nvPicPr>
        <p:blipFill>
          <a:blip r:embed="rId1"/>
          <a:stretch>
            <a:fillRect/>
          </a:stretch>
        </p:blipFill>
        <p:spPr>
          <a:xfrm>
            <a:off x="6215400" y="748800"/>
            <a:ext cx="2584440" cy="2023560"/>
          </a:xfrm>
          <a:prstGeom prst="rect">
            <a:avLst/>
          </a:prstGeom>
          <a:ln w="0">
            <a:noFill/>
          </a:ln>
        </p:spPr>
      </p:pic>
      <p:pic>
        <p:nvPicPr>
          <p:cNvPr id="320" name="Google Shape;141;p23"/>
          <p:cNvPicPr/>
          <p:nvPr/>
        </p:nvPicPr>
        <p:blipFill>
          <a:blip r:embed="rId2"/>
          <a:stretch>
            <a:fillRect/>
          </a:stretch>
        </p:blipFill>
        <p:spPr>
          <a:xfrm>
            <a:off x="6158880" y="2918880"/>
            <a:ext cx="2698200" cy="2023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Sikkerhed og kontraindikation</a:t>
            </a:r>
            <a:endParaRPr lang="da-DK" sz="3200" b="0" strike="noStrike" spc="-1">
              <a:solidFill>
                <a:srgbClr val="EEEEEE"/>
              </a:solidFill>
              <a:latin typeface="Roboto"/>
            </a:endParaRPr>
          </a:p>
        </p:txBody>
      </p:sp>
      <p:sp>
        <p:nvSpPr>
          <p:cNvPr id="322" name="PlaceHolder 2"/>
          <p:cNvSpPr>
            <a:spLocks noGrp="1"/>
          </p:cNvSpPr>
          <p:nvPr>
            <p:ph/>
          </p:nvPr>
        </p:nvSpPr>
        <p:spPr>
          <a:xfrm>
            <a:off x="37800" y="748800"/>
            <a:ext cx="6442200" cy="4243320"/>
          </a:xfrm>
          <a:prstGeom prst="rect">
            <a:avLst/>
          </a:prstGeom>
          <a:noFill/>
          <a:ln w="0">
            <a:noFill/>
          </a:ln>
        </p:spPr>
        <p:txBody>
          <a:bodyPr tIns="91440" bIns="91440" anchor="t">
            <a:normAutofit fontScale="95000"/>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Identifikation af potentielle risici</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Undgåelse af kontraindikationer</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1" strike="noStrike" spc="-1">
                <a:solidFill>
                  <a:srgbClr val="737373"/>
                </a:solidFill>
                <a:latin typeface="Roboto"/>
                <a:ea typeface="Roboto"/>
              </a:rPr>
              <a:t>Case:</a:t>
            </a:r>
            <a:r>
              <a:rPr lang="da-DK" sz="1800" b="0" strike="noStrike" spc="-1">
                <a:solidFill>
                  <a:srgbClr val="737373"/>
                </a:solidFill>
                <a:latin typeface="Roboto"/>
                <a:ea typeface="Roboto"/>
              </a:rPr>
              <a:t> En 40-årig kvinde med rygproblemer fortæller, at hun netop er begyndt på et nyt smertestillende præparat, som gør hende lidt svimmel. Du bemærker desuden patienten er ankommet i egen bil.</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1" strike="noStrike" spc="-1">
                <a:solidFill>
                  <a:srgbClr val="737373"/>
                </a:solidFill>
                <a:latin typeface="Roboto"/>
                <a:ea typeface="Roboto"/>
              </a:rPr>
              <a:t>Spørgsmål:</a:t>
            </a:r>
            <a:r>
              <a:rPr lang="da-DK" sz="1800" b="0" strike="noStrike" spc="-1">
                <a:solidFill>
                  <a:srgbClr val="737373"/>
                </a:solidFill>
                <a:latin typeface="Roboto"/>
                <a:ea typeface="Roboto"/>
              </a:rPr>
              <a:t> Hvad tænker i?</a:t>
            </a:r>
            <a:endParaRPr lang="da-DK" sz="1800" b="0" strike="noStrike" spc="-1">
              <a:solidFill>
                <a:srgbClr val="000000"/>
              </a:solidFill>
              <a:latin typeface="Arial" panose="020B0604020202020204"/>
            </a:endParaRPr>
          </a:p>
          <a:p>
            <a:pPr marL="914400" lvl="1" indent="-316865">
              <a:lnSpc>
                <a:spcPct val="150000"/>
              </a:lnSpc>
              <a:buClr>
                <a:srgbClr val="737373"/>
              </a:buClr>
              <a:buFont typeface="Roboto"/>
              <a:buChar char="○"/>
            </a:pPr>
            <a:r>
              <a:rPr lang="da-DK" sz="1400" b="0" strike="noStrike" spc="-1">
                <a:solidFill>
                  <a:srgbClr val="737373"/>
                </a:solidFill>
                <a:latin typeface="Roboto"/>
                <a:ea typeface="Roboto"/>
              </a:rPr>
              <a:t>Hvilke overvejelser gør du dig om sikkerheden ved fysisk træning? Hvordan ville du justere din behandling? Har du et ansvar for andres sikkerhed?</a:t>
            </a:r>
            <a:endParaRPr lang="da-DK" sz="1400" b="0" strike="noStrike" spc="-1">
              <a:solidFill>
                <a:srgbClr val="000000"/>
              </a:solidFill>
              <a:latin typeface="Arial" panose="020B0604020202020204"/>
            </a:endParaRPr>
          </a:p>
        </p:txBody>
      </p:sp>
      <p:pic>
        <p:nvPicPr>
          <p:cNvPr id="323" name="Google Shape;148;p24"/>
          <p:cNvPicPr/>
          <p:nvPr/>
        </p:nvPicPr>
        <p:blipFill>
          <a:blip r:embed="rId1"/>
          <a:stretch>
            <a:fillRect/>
          </a:stretch>
        </p:blipFill>
        <p:spPr>
          <a:xfrm>
            <a:off x="6703200" y="748800"/>
            <a:ext cx="2268720" cy="2268720"/>
          </a:xfrm>
          <a:prstGeom prst="rect">
            <a:avLst/>
          </a:prstGeom>
          <a:ln w="0">
            <a:noFill/>
          </a:ln>
        </p:spPr>
      </p:pic>
      <p:pic>
        <p:nvPicPr>
          <p:cNvPr id="324" name="Google Shape;149;p24"/>
          <p:cNvPicPr/>
          <p:nvPr/>
        </p:nvPicPr>
        <p:blipFill>
          <a:blip r:embed="rId2"/>
          <a:stretch>
            <a:fillRect/>
          </a:stretch>
        </p:blipFill>
        <p:spPr>
          <a:xfrm>
            <a:off x="7078320" y="3164040"/>
            <a:ext cx="1428480" cy="1428480"/>
          </a:xfrm>
          <a:prstGeom prst="rect">
            <a:avLst/>
          </a:prstGeom>
          <a:ln w="0">
            <a:noFill/>
          </a:ln>
        </p:spPr>
      </p:pic>
      <p:sp>
        <p:nvSpPr>
          <p:cNvPr id="325" name="Google Shape;150;p24"/>
          <p:cNvSpPr/>
          <p:nvPr/>
        </p:nvSpPr>
        <p:spPr>
          <a:xfrm>
            <a:off x="6708960" y="4391640"/>
            <a:ext cx="2765520" cy="6854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a:lnSpc>
                <a:spcPct val="100000"/>
              </a:lnSpc>
              <a:buNone/>
              <a:tabLst>
                <a:tab pos="0" algn="l"/>
              </a:tabLst>
            </a:pPr>
            <a:r>
              <a:rPr lang="da-DK" sz="1100" b="0" strike="noStrike" spc="-1">
                <a:solidFill>
                  <a:srgbClr val="333333"/>
                </a:solidFill>
                <a:latin typeface="Arial" panose="020B0604020202020204"/>
                <a:ea typeface="Arial" panose="020B0604020202020204"/>
              </a:rPr>
              <a:t>Fast behandling med korttidsvirkende opioider er i udgangspunktet ikke foreneligt med bilkørsel!</a:t>
            </a:r>
            <a:endParaRPr lang="da-DK" sz="11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Optimering af behandling</a:t>
            </a:r>
            <a:endParaRPr lang="da-DK" sz="3200" b="0" strike="noStrike" spc="-1">
              <a:solidFill>
                <a:srgbClr val="EEEEEE"/>
              </a:solidFill>
              <a:latin typeface="Roboto"/>
            </a:endParaRPr>
          </a:p>
        </p:txBody>
      </p:sp>
      <p:sp>
        <p:nvSpPr>
          <p:cNvPr id="327" name="PlaceHolder 2"/>
          <p:cNvSpPr>
            <a:spLocks noGrp="1"/>
          </p:cNvSpPr>
          <p:nvPr>
            <p:ph/>
          </p:nvPr>
        </p:nvSpPr>
        <p:spPr>
          <a:xfrm>
            <a:off x="37800" y="748800"/>
            <a:ext cx="5112360" cy="4243320"/>
          </a:xfrm>
          <a:prstGeom prst="rect">
            <a:avLst/>
          </a:prstGeom>
          <a:noFill/>
          <a:ln w="0">
            <a:noFill/>
          </a:ln>
        </p:spPr>
        <p:txBody>
          <a:bodyPr tIns="91440" bIns="91440" anchor="t">
            <a:normAutofit fontScale="95000"/>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Tilpasning af behandlingsplaner</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Hensyn til medicinsk behandling</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Forbedring af postoperativ genoptræning</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Case</a:t>
            </a:r>
            <a:r>
              <a:rPr lang="da-DK" sz="1800" b="0" strike="noStrike" spc="-1">
                <a:solidFill>
                  <a:srgbClr val="737373"/>
                </a:solidFill>
                <a:latin typeface="Roboto"/>
                <a:ea typeface="Roboto"/>
              </a:rPr>
              <a:t>: En 60-årig kvinde er henvist til fysioterapi for skulderproblemer. Hun har for nylig fået en ny hjertemedicin, som kan påvirke hendes udholdenhed.</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Spørgsmål</a:t>
            </a:r>
            <a:r>
              <a:rPr lang="da-DK" sz="1800" b="0" strike="noStrike" spc="-1">
                <a:solidFill>
                  <a:srgbClr val="737373"/>
                </a:solidFill>
                <a:latin typeface="Roboto"/>
                <a:ea typeface="Roboto"/>
              </a:rPr>
              <a:t>: Hvordan vil du tilpasse din behandlingsplan for at tage højde for patientens hjertemedicin og potentielle begrænsninger i udholdenhed?</a:t>
            </a:r>
            <a:endParaRPr lang="da-DK" sz="1800" b="0" strike="noStrike" spc="-1">
              <a:solidFill>
                <a:srgbClr val="000000"/>
              </a:solidFill>
              <a:latin typeface="Arial" panose="020B0604020202020204"/>
            </a:endParaRPr>
          </a:p>
          <a:p>
            <a:pPr>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pic>
        <p:nvPicPr>
          <p:cNvPr id="328" name="Google Shape;157;p25"/>
          <p:cNvPicPr/>
          <p:nvPr/>
        </p:nvPicPr>
        <p:blipFill>
          <a:blip r:embed="rId1"/>
          <a:stretch>
            <a:fillRect/>
          </a:stretch>
        </p:blipFill>
        <p:spPr>
          <a:xfrm>
            <a:off x="5586840" y="912600"/>
            <a:ext cx="3440880" cy="19371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p:nvPr>
        </p:nvSpPr>
        <p:spPr>
          <a:xfrm>
            <a:off x="37800" y="748800"/>
            <a:ext cx="5112360" cy="4243320"/>
          </a:xfrm>
          <a:prstGeom prst="rect">
            <a:avLst/>
          </a:prstGeom>
          <a:noFill/>
          <a:ln w="0">
            <a:noFill/>
          </a:ln>
        </p:spPr>
        <p:txBody>
          <a:bodyPr tIns="91440" bIns="91440" anchor="t">
            <a:normAutofit fontScale="93000"/>
          </a:bodyPr>
          <a:p>
            <a:pPr marL="457200" indent="-334010">
              <a:lnSpc>
                <a:spcPct val="150000"/>
              </a:lnSpc>
              <a:buClr>
                <a:srgbClr val="737373"/>
              </a:buClr>
              <a:buFont typeface="Roboto"/>
              <a:buChar char="●"/>
            </a:pPr>
            <a:r>
              <a:rPr lang="da-DK" sz="1800" b="0" strike="noStrike" spc="-1">
                <a:solidFill>
                  <a:srgbClr val="737373"/>
                </a:solidFill>
                <a:latin typeface="Roboto"/>
                <a:ea typeface="Roboto"/>
              </a:rPr>
              <a:t>Forståelse af medicinsk terminologi</a:t>
            </a:r>
            <a:endParaRPr lang="da-DK" sz="1800" b="0" strike="noStrike" spc="-1">
              <a:solidFill>
                <a:srgbClr val="000000"/>
              </a:solidFill>
              <a:latin typeface="Arial" panose="020B0604020202020204"/>
            </a:endParaRPr>
          </a:p>
          <a:p>
            <a:pPr marL="457200" indent="-334010">
              <a:lnSpc>
                <a:spcPct val="150000"/>
              </a:lnSpc>
              <a:buClr>
                <a:srgbClr val="737373"/>
              </a:buClr>
              <a:buFont typeface="Roboto"/>
              <a:buChar char="●"/>
            </a:pPr>
            <a:r>
              <a:rPr lang="da-DK" sz="1800" b="0" strike="noStrike" spc="-1">
                <a:solidFill>
                  <a:srgbClr val="737373"/>
                </a:solidFill>
                <a:latin typeface="Roboto"/>
                <a:ea typeface="Roboto"/>
              </a:rPr>
              <a:t>Forbedret tværfagligt samarbejde</a:t>
            </a:r>
            <a:endParaRPr lang="da-DK" sz="1800" b="0" strike="noStrike" spc="-1">
              <a:solidFill>
                <a:srgbClr val="000000"/>
              </a:solidFill>
              <a:latin typeface="Arial" panose="020B0604020202020204"/>
            </a:endParaRPr>
          </a:p>
          <a:p>
            <a:pPr marL="457200" indent="-334010">
              <a:lnSpc>
                <a:spcPct val="150000"/>
              </a:lnSpc>
              <a:buClr>
                <a:srgbClr val="737373"/>
              </a:buClr>
              <a:buFont typeface="Roboto"/>
              <a:buChar char="●"/>
            </a:pPr>
            <a:r>
              <a:rPr lang="da-DK" sz="1800" b="0" strike="noStrike" spc="-1">
                <a:solidFill>
                  <a:srgbClr val="737373"/>
                </a:solidFill>
                <a:latin typeface="Roboto"/>
                <a:ea typeface="Roboto"/>
              </a:rPr>
              <a:t>Effektiv kommunikation med andre sundhedsprofessionelle</a:t>
            </a:r>
            <a:endParaRPr lang="da-DK" sz="1800" b="0" strike="noStrike" spc="-1">
              <a:solidFill>
                <a:srgbClr val="000000"/>
              </a:solidFill>
              <a:latin typeface="Arial" panose="020B0604020202020204"/>
            </a:endParaRPr>
          </a:p>
          <a:p>
            <a:pPr marL="457200" indent="-334010">
              <a:lnSpc>
                <a:spcPct val="115000"/>
              </a:lnSpc>
              <a:buClr>
                <a:srgbClr val="737373"/>
              </a:buClr>
              <a:buFont typeface="Roboto"/>
              <a:buChar char="●"/>
            </a:pPr>
            <a:r>
              <a:rPr lang="da-DK" sz="1800" b="1" strike="noStrike" spc="-1">
                <a:solidFill>
                  <a:srgbClr val="737373"/>
                </a:solidFill>
                <a:latin typeface="Roboto"/>
                <a:ea typeface="Roboto"/>
              </a:rPr>
              <a:t>Case</a:t>
            </a:r>
            <a:r>
              <a:rPr lang="da-DK" sz="1800" b="0" strike="noStrike" spc="-1">
                <a:solidFill>
                  <a:srgbClr val="737373"/>
                </a:solidFill>
                <a:latin typeface="Roboto"/>
                <a:ea typeface="Roboto"/>
              </a:rPr>
              <a:t>: Du behandler en patient efter en hofteoperation og bemærker en uventet hævelse og rødme omkring arret.</a:t>
            </a:r>
            <a:endParaRPr lang="da-DK" sz="1800" b="0" strike="noStrike" spc="-1">
              <a:solidFill>
                <a:srgbClr val="000000"/>
              </a:solidFill>
              <a:latin typeface="Arial" panose="020B0604020202020204"/>
            </a:endParaRPr>
          </a:p>
          <a:p>
            <a:pPr marL="457200" indent="-334010">
              <a:lnSpc>
                <a:spcPct val="115000"/>
              </a:lnSpc>
              <a:spcBef>
                <a:spcPts val="1000"/>
              </a:spcBef>
              <a:buClr>
                <a:srgbClr val="737373"/>
              </a:buClr>
              <a:buFont typeface="Roboto"/>
              <a:buChar char="●"/>
            </a:pPr>
            <a:r>
              <a:rPr lang="da-DK" sz="1800" b="1" strike="noStrike" spc="-1">
                <a:solidFill>
                  <a:srgbClr val="737373"/>
                </a:solidFill>
                <a:latin typeface="Roboto"/>
                <a:ea typeface="Roboto"/>
              </a:rPr>
              <a:t>Spørgsmål</a:t>
            </a:r>
            <a:r>
              <a:rPr lang="da-DK" sz="1800" b="0" strike="noStrike" spc="-1">
                <a:solidFill>
                  <a:srgbClr val="737373"/>
                </a:solidFill>
                <a:latin typeface="Roboto"/>
                <a:ea typeface="Roboto"/>
              </a:rPr>
              <a:t>: Hvad vil du spørge patienten om? Hvordan vil du kommunikere dine observationer til den opererende læge? Hvilke medicinske termer vil være relevante at bruge?</a:t>
            </a:r>
            <a:endParaRPr lang="da-DK" sz="1800" b="0" strike="noStrike" spc="-1">
              <a:solidFill>
                <a:srgbClr val="000000"/>
              </a:solidFill>
              <a:latin typeface="Arial" panose="020B0604020202020204"/>
            </a:endParaRPr>
          </a:p>
          <a:p>
            <a:pPr>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sp>
        <p:nvSpPr>
          <p:cNvPr id="330" name="PlaceHolder 2"/>
          <p:cNvSpPr>
            <a:spLocks noGrp="1"/>
          </p:cNvSpPr>
          <p:nvPr>
            <p:ph type="title"/>
          </p:nvPr>
        </p:nvSpPr>
        <p:spPr>
          <a:xfrm>
            <a:off x="257040" y="0"/>
            <a:ext cx="8826120" cy="602280"/>
          </a:xfrm>
          <a:prstGeom prst="rect">
            <a:avLst/>
          </a:prstGeom>
          <a:noFill/>
          <a:ln w="0">
            <a:noFill/>
          </a:ln>
        </p:spPr>
        <p:txBody>
          <a:bodyPr tIns="91440" bIns="91440" anchor="ctr">
            <a:normAutofit fontScale="82000"/>
          </a:bodyPr>
          <a:p>
            <a:pPr>
              <a:lnSpc>
                <a:spcPct val="100000"/>
              </a:lnSpc>
              <a:buNone/>
              <a:tabLst>
                <a:tab pos="0" algn="l"/>
              </a:tabLst>
            </a:pPr>
            <a:r>
              <a:rPr lang="da-DK" sz="3200" b="0" strike="noStrike" spc="-1">
                <a:solidFill>
                  <a:srgbClr val="FFFFFF"/>
                </a:solidFill>
                <a:latin typeface="Roboto"/>
                <a:ea typeface="Roboto"/>
              </a:rPr>
              <a:t>Kommunikation med andre sundhedsprofessionelle</a:t>
            </a:r>
            <a:endParaRPr lang="da-DK" sz="3200" b="0" strike="noStrike" spc="-1">
              <a:solidFill>
                <a:srgbClr val="EEEEEE"/>
              </a:solidFill>
              <a:latin typeface="Roboto"/>
            </a:endParaRPr>
          </a:p>
        </p:txBody>
      </p:sp>
      <p:pic>
        <p:nvPicPr>
          <p:cNvPr id="331" name="Google Shape;164;p26"/>
          <p:cNvPicPr/>
          <p:nvPr/>
        </p:nvPicPr>
        <p:blipFill>
          <a:blip r:embed="rId1"/>
          <a:stretch>
            <a:fillRect/>
          </a:stretch>
        </p:blipFill>
        <p:spPr>
          <a:xfrm>
            <a:off x="5302800" y="755280"/>
            <a:ext cx="3688560" cy="2772360"/>
          </a:xfrm>
          <a:prstGeom prst="rect">
            <a:avLst/>
          </a:prstGeom>
          <a:ln w="0">
            <a:noFill/>
          </a:ln>
        </p:spPr>
      </p:pic>
      <p:sp>
        <p:nvSpPr>
          <p:cNvPr id="332" name="Google Shape;165;p26"/>
          <p:cNvSpPr/>
          <p:nvPr/>
        </p:nvSpPr>
        <p:spPr>
          <a:xfrm>
            <a:off x="5244840" y="3517200"/>
            <a:ext cx="3898800" cy="10220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a:lnSpc>
                <a:spcPct val="115000"/>
              </a:lnSpc>
              <a:spcBef>
                <a:spcPts val="1200"/>
              </a:spcBef>
              <a:spcAft>
                <a:spcPts val="1200"/>
              </a:spcAft>
              <a:buNone/>
              <a:tabLst>
                <a:tab pos="0" algn="l"/>
              </a:tabLst>
            </a:pPr>
            <a:r>
              <a:rPr lang="da-DK" sz="1200" b="0" strike="noStrike" spc="-1">
                <a:solidFill>
                  <a:srgbClr val="737373"/>
                </a:solidFill>
                <a:latin typeface="Roboto"/>
                <a:ea typeface="Roboto"/>
              </a:rPr>
              <a:t>Inficeret cikatrice efter hofteoperation. 3 uger postoperativt. Hævet, rødt. Patienten havde tiltagende smerte ved bevægelse af leddet, samt feber og nedsat appetit.</a:t>
            </a:r>
            <a:endParaRPr lang="da-DK" sz="12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257040" y="0"/>
            <a:ext cx="8826120" cy="602280"/>
          </a:xfrm>
          <a:prstGeom prst="rect">
            <a:avLst/>
          </a:prstGeom>
          <a:noFill/>
          <a:ln w="0">
            <a:noFill/>
          </a:ln>
        </p:spPr>
        <p:txBody>
          <a:bodyPr tIns="91440" bIns="91440" anchor="ctr">
            <a:normAutofit fontScale="86000"/>
          </a:bodyPr>
          <a:p>
            <a:pPr>
              <a:lnSpc>
                <a:spcPct val="100000"/>
              </a:lnSpc>
              <a:buNone/>
              <a:tabLst>
                <a:tab pos="0" algn="l"/>
              </a:tabLst>
            </a:pPr>
            <a:r>
              <a:rPr lang="da-DK" sz="3200" b="0" strike="noStrike" spc="-1">
                <a:solidFill>
                  <a:srgbClr val="FFFFFF"/>
                </a:solidFill>
                <a:latin typeface="Roboto"/>
                <a:ea typeface="Roboto"/>
              </a:rPr>
              <a:t>Patientuddannelse</a:t>
            </a:r>
            <a:endParaRPr lang="da-DK" sz="3200" b="0" strike="noStrike" spc="-1">
              <a:solidFill>
                <a:srgbClr val="EEEEEE"/>
              </a:solidFill>
              <a:latin typeface="Roboto"/>
            </a:endParaRPr>
          </a:p>
        </p:txBody>
      </p:sp>
      <p:sp>
        <p:nvSpPr>
          <p:cNvPr id="334" name="PlaceHolder 2"/>
          <p:cNvSpPr>
            <a:spLocks noGrp="1"/>
          </p:cNvSpPr>
          <p:nvPr>
            <p:ph/>
          </p:nvPr>
        </p:nvSpPr>
        <p:spPr>
          <a:xfrm>
            <a:off x="37800" y="748800"/>
            <a:ext cx="6340320" cy="4243320"/>
          </a:xfrm>
          <a:prstGeom prst="rect">
            <a:avLst/>
          </a:prstGeom>
          <a:noFill/>
          <a:ln w="0">
            <a:noFill/>
          </a:ln>
        </p:spPr>
        <p:txBody>
          <a:bodyPr tIns="91440" bIns="91440" anchor="t">
            <a:normAutofit/>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Bedre informering af patienter</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Forklaring af tilstand og behandling</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Øget patientforståelse og compliance</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Case</a:t>
            </a:r>
            <a:r>
              <a:rPr lang="da-DK" sz="1800" b="0" strike="noStrike" spc="-1">
                <a:solidFill>
                  <a:srgbClr val="737373"/>
                </a:solidFill>
                <a:latin typeface="Roboto"/>
                <a:ea typeface="Roboto"/>
              </a:rPr>
              <a:t>: En yngre atlet vender tilbage til sport efter en ACL-rekonstruktion. Han er ivrig efter at genoptage fuld træning hurtigst muligt.</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Spørgsmål</a:t>
            </a:r>
            <a:r>
              <a:rPr lang="da-DK" sz="1800" b="0" strike="noStrike" spc="-1">
                <a:solidFill>
                  <a:srgbClr val="737373"/>
                </a:solidFill>
                <a:latin typeface="Roboto"/>
                <a:ea typeface="Roboto"/>
              </a:rPr>
              <a:t>: Hvordan vil du forklare helingsprocessen og risikoen for re-ruptur til patienten? Hvordan kan din viden om kirurgi hjælpe dig med at uddanne patienten?</a:t>
            </a:r>
            <a:endParaRPr lang="da-DK" sz="1800" b="0" strike="noStrike" spc="-1">
              <a:solidFill>
                <a:srgbClr val="000000"/>
              </a:solidFill>
              <a:latin typeface="Arial" panose="020B0604020202020204"/>
            </a:endParaRPr>
          </a:p>
          <a:p>
            <a:pPr marL="457200">
              <a:lnSpc>
                <a:spcPct val="150000"/>
              </a:lnSpc>
              <a:spcBef>
                <a:spcPts val="1200"/>
              </a:spcBef>
              <a:buNone/>
              <a:tabLst>
                <a:tab pos="0" algn="l"/>
              </a:tabLst>
            </a:pPr>
            <a:endParaRPr lang="da-DK" sz="1800" b="0" strike="noStrike" spc="-1">
              <a:solidFill>
                <a:srgbClr val="000000"/>
              </a:solidFill>
              <a:latin typeface="Arial" panose="020B0604020202020204"/>
            </a:endParaRPr>
          </a:p>
          <a:p>
            <a:pPr marL="457200">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pic>
        <p:nvPicPr>
          <p:cNvPr id="335" name="Google Shape;172;p27"/>
          <p:cNvPicPr/>
          <p:nvPr/>
        </p:nvPicPr>
        <p:blipFill>
          <a:blip r:embed="rId1"/>
          <a:stretch>
            <a:fillRect/>
          </a:stretch>
        </p:blipFill>
        <p:spPr>
          <a:xfrm>
            <a:off x="6530760" y="755280"/>
            <a:ext cx="2460600" cy="38469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257040" y="0"/>
            <a:ext cx="8826120" cy="602280"/>
          </a:xfrm>
          <a:prstGeom prst="rect">
            <a:avLst/>
          </a:prstGeom>
          <a:noFill/>
          <a:ln w="0">
            <a:noFill/>
          </a:ln>
        </p:spPr>
        <p:txBody>
          <a:bodyPr lIns="0" tIns="0" rIns="0" bIns="0" anchor="ctr">
            <a:normAutofit/>
          </a:bodyPr>
          <a:p>
            <a:r>
              <a:rPr lang="da-DK" sz="2600" b="0" strike="noStrike" spc="-1">
                <a:solidFill>
                  <a:srgbClr val="EEEEEE"/>
                </a:solidFill>
                <a:latin typeface="Roboto"/>
              </a:rPr>
              <a:t>Tidlig opsporing af komplikationer</a:t>
            </a:r>
            <a:endParaRPr lang="da-DK" sz="2600" b="0" strike="noStrike" spc="-1">
              <a:solidFill>
                <a:srgbClr val="EEEEEE"/>
              </a:solidFill>
              <a:latin typeface="Roboto"/>
            </a:endParaRPr>
          </a:p>
        </p:txBody>
      </p:sp>
      <p:sp>
        <p:nvSpPr>
          <p:cNvPr id="337" name="PlaceHolder 2"/>
          <p:cNvSpPr>
            <a:spLocks noGrp="1"/>
          </p:cNvSpPr>
          <p:nvPr>
            <p:ph/>
          </p:nvPr>
        </p:nvSpPr>
        <p:spPr>
          <a:xfrm>
            <a:off x="37800" y="748800"/>
            <a:ext cx="6306480" cy="4243320"/>
          </a:xfrm>
          <a:prstGeom prst="rect">
            <a:avLst/>
          </a:prstGeom>
          <a:noFill/>
          <a:ln w="0">
            <a:noFill/>
          </a:ln>
        </p:spPr>
        <p:txBody>
          <a:bodyPr tIns="91440" bIns="91440" anchor="t">
            <a:normAutofit/>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Genkendelse af advarselstegn</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Hurtig henvisning til lægelig vurdering</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Forebyggelse af alvorlige komplikationer</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Case</a:t>
            </a:r>
            <a:r>
              <a:rPr lang="da-DK" sz="1800" b="0" strike="noStrike" spc="-1">
                <a:solidFill>
                  <a:srgbClr val="737373"/>
                </a:solidFill>
                <a:latin typeface="Roboto"/>
                <a:ea typeface="Roboto"/>
              </a:rPr>
              <a:t>: En ældre patient, der er i gang med genoptræning efter en hoftefraktur, klager over pludselig opstået åndenød og brystsmerter under træningen.</a:t>
            </a:r>
            <a:endParaRPr lang="da-DK" sz="1800" b="0" strike="noStrike" spc="-1">
              <a:solidFill>
                <a:srgbClr val="000000"/>
              </a:solidFill>
              <a:latin typeface="Arial" panose="020B0604020202020204"/>
            </a:endParaRPr>
          </a:p>
          <a:p>
            <a:pPr marL="457200" indent="-342900">
              <a:lnSpc>
                <a:spcPct val="115000"/>
              </a:lnSpc>
              <a:buClr>
                <a:srgbClr val="737373"/>
              </a:buClr>
              <a:buFont typeface="Roboto"/>
              <a:buChar char="●"/>
            </a:pPr>
            <a:r>
              <a:rPr lang="da-DK" sz="1800" b="1" strike="noStrike" spc="-1">
                <a:solidFill>
                  <a:srgbClr val="737373"/>
                </a:solidFill>
                <a:latin typeface="Roboto"/>
                <a:ea typeface="Roboto"/>
              </a:rPr>
              <a:t>Spørgsmål</a:t>
            </a:r>
            <a:r>
              <a:rPr lang="da-DK" sz="1800" b="0" strike="noStrike" spc="-1">
                <a:solidFill>
                  <a:srgbClr val="737373"/>
                </a:solidFill>
                <a:latin typeface="Roboto"/>
                <a:ea typeface="Roboto"/>
              </a:rPr>
              <a:t>: Hvilke potentielle komplikationer vil du overveje? Hvordan vil du handle på disse symptomer?</a:t>
            </a:r>
            <a:endParaRPr lang="da-DK" sz="1800" b="0" strike="noStrike" spc="-1">
              <a:solidFill>
                <a:srgbClr val="000000"/>
              </a:solidFill>
              <a:latin typeface="Arial" panose="020B0604020202020204"/>
            </a:endParaRPr>
          </a:p>
          <a:p>
            <a:pPr>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pic>
        <p:nvPicPr>
          <p:cNvPr id="338" name="Google Shape;179;p28"/>
          <p:cNvPicPr/>
          <p:nvPr/>
        </p:nvPicPr>
        <p:blipFill>
          <a:blip r:embed="rId1"/>
          <a:stretch>
            <a:fillRect/>
          </a:stretch>
        </p:blipFill>
        <p:spPr>
          <a:xfrm>
            <a:off x="6344640" y="1132560"/>
            <a:ext cx="2738520" cy="27385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PlaceHolder 1"/>
          <p:cNvSpPr>
            <a:spLocks noGrp="1"/>
          </p:cNvSpPr>
          <p:nvPr>
            <p:ph type="title"/>
          </p:nvPr>
        </p:nvSpPr>
        <p:spPr>
          <a:xfrm>
            <a:off x="0" y="0"/>
            <a:ext cx="8100000" cy="540000"/>
          </a:xfrm>
          <a:prstGeom prst="rect">
            <a:avLst/>
          </a:prstGeom>
          <a:noFill/>
          <a:ln w="0">
            <a:noFill/>
          </a:ln>
        </p:spPr>
        <p:txBody>
          <a:bodyPr lIns="0" tIns="0" rIns="0" bIns="0" anchor="ctr">
            <a:noAutofit/>
          </a:bodyPr>
          <a:p>
            <a:r>
              <a:rPr lang="da-DK" sz="2600" b="0" strike="noStrike" spc="-1">
                <a:solidFill>
                  <a:srgbClr val="EEEEEE"/>
                </a:solidFill>
                <a:latin typeface="Roboto"/>
              </a:rPr>
              <a:t>Evidensbaseret praksis og videreuddannelse</a:t>
            </a:r>
            <a:endParaRPr lang="da-DK" sz="2600" b="0" strike="noStrike" spc="-1">
              <a:solidFill>
                <a:srgbClr val="EEEEEE"/>
              </a:solidFill>
              <a:latin typeface="Roboto"/>
            </a:endParaRPr>
          </a:p>
        </p:txBody>
      </p:sp>
      <p:sp>
        <p:nvSpPr>
          <p:cNvPr id="340" name="PlaceHolder 2"/>
          <p:cNvSpPr>
            <a:spLocks noGrp="1"/>
          </p:cNvSpPr>
          <p:nvPr>
            <p:ph/>
          </p:nvPr>
        </p:nvSpPr>
        <p:spPr>
          <a:xfrm>
            <a:off x="92880" y="779040"/>
            <a:ext cx="8949960" cy="4243320"/>
          </a:xfrm>
          <a:prstGeom prst="rect">
            <a:avLst/>
          </a:prstGeom>
          <a:noFill/>
          <a:ln w="0">
            <a:noFill/>
          </a:ln>
        </p:spPr>
        <p:txBody>
          <a:bodyPr tIns="91440" bIns="91440" anchor="t">
            <a:normAutofit/>
          </a:bodyPr>
          <a:p>
            <a:pPr>
              <a:lnSpc>
                <a:spcPct val="150000"/>
              </a:lnSpc>
              <a:buNone/>
              <a:tabLst>
                <a:tab pos="0" algn="l"/>
              </a:tabLst>
            </a:pPr>
            <a:r>
              <a:rPr lang="da-DK" sz="1800" b="0" strike="noStrike" spc="-1">
                <a:solidFill>
                  <a:srgbClr val="737373"/>
                </a:solidFill>
                <a:latin typeface="Roboto"/>
                <a:ea typeface="Roboto"/>
              </a:rPr>
              <a:t>Kommer i overhoved til at bruge hvad i har lært?</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tabLst>
                <a:tab pos="0" algn="l"/>
              </a:tabLst>
            </a:pPr>
            <a:r>
              <a:rPr lang="da-DK" sz="1800" b="0" strike="noStrike" spc="-1">
                <a:solidFill>
                  <a:srgbClr val="737373"/>
                </a:solidFill>
                <a:latin typeface="Roboto"/>
                <a:ea typeface="Roboto"/>
              </a:rPr>
              <a:t>Forståelse for medicinsk forskning</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tabLst>
                <a:tab pos="0" algn="l"/>
              </a:tabLst>
            </a:pPr>
            <a:r>
              <a:rPr lang="da-DK" sz="1800" b="0" strike="noStrike" spc="-1">
                <a:solidFill>
                  <a:srgbClr val="737373"/>
                </a:solidFill>
                <a:latin typeface="Roboto"/>
                <a:ea typeface="Roboto"/>
              </a:rPr>
              <a:t>Implementering af nyeste evidens</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tabLst>
                <a:tab pos="0" algn="l"/>
              </a:tabLst>
            </a:pPr>
            <a:r>
              <a:rPr lang="da-DK" sz="1800" b="0" strike="noStrike" spc="-1">
                <a:solidFill>
                  <a:srgbClr val="737373"/>
                </a:solidFill>
                <a:latin typeface="Roboto"/>
                <a:ea typeface="Roboto"/>
              </a:rPr>
              <a:t>Kontinuerlig faglig udvikling. Kræver et fundament at bygge på.</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tabLst>
                <a:tab pos="0" algn="l"/>
              </a:tabLst>
            </a:pPr>
            <a:r>
              <a:rPr lang="da-DK" sz="1800" b="0" strike="noStrike" spc="-1">
                <a:solidFill>
                  <a:srgbClr val="737373"/>
                </a:solidFill>
                <a:latin typeface="Roboto"/>
                <a:ea typeface="Roboto"/>
              </a:rPr>
              <a:t>Grundlæggende viden vs. daglig praksis</a:t>
            </a:r>
            <a:endParaRPr lang="da-DK" sz="1800" b="0" strike="noStrike" spc="-1">
              <a:solidFill>
                <a:srgbClr val="000000"/>
              </a:solidFill>
              <a:latin typeface="Arial" panose="020B0604020202020204"/>
            </a:endParaRPr>
          </a:p>
          <a:p>
            <a:pPr marL="1371600" lvl="1" indent="-316865">
              <a:lnSpc>
                <a:spcPct val="150000"/>
              </a:lnSpc>
              <a:buClr>
                <a:srgbClr val="737373"/>
              </a:buClr>
              <a:buFont typeface="Roboto"/>
              <a:buChar char="○"/>
              <a:tabLst>
                <a:tab pos="0" algn="l"/>
              </a:tabLst>
            </a:pPr>
            <a:r>
              <a:rPr lang="da-DK" sz="1400" b="0" strike="noStrike" spc="-1">
                <a:solidFill>
                  <a:srgbClr val="737373"/>
                </a:solidFill>
                <a:latin typeface="Roboto"/>
                <a:ea typeface="Roboto"/>
              </a:rPr>
              <a:t>Ikke al lært viden bruges direkte i hverdagen.</a:t>
            </a:r>
            <a:endParaRPr lang="da-DK" sz="1400" b="0" strike="noStrike" spc="-1">
              <a:solidFill>
                <a:srgbClr val="000000"/>
              </a:solidFill>
              <a:latin typeface="Arial" panose="020B0604020202020204"/>
            </a:endParaRPr>
          </a:p>
          <a:p>
            <a:pPr marL="1371600" lvl="1" indent="-316865">
              <a:lnSpc>
                <a:spcPct val="150000"/>
              </a:lnSpc>
              <a:buClr>
                <a:srgbClr val="737373"/>
              </a:buClr>
              <a:buFont typeface="Roboto"/>
              <a:buChar char="○"/>
              <a:tabLst>
                <a:tab pos="0" algn="l"/>
              </a:tabLst>
            </a:pPr>
            <a:r>
              <a:rPr lang="da-DK" sz="1400" b="0" strike="noStrike" spc="-1">
                <a:solidFill>
                  <a:srgbClr val="737373"/>
                </a:solidFill>
                <a:latin typeface="Roboto"/>
                <a:ea typeface="Roboto"/>
              </a:rPr>
              <a:t>Ingen kan det hele til perfektion, alle er subspecialiserede, men:</a:t>
            </a:r>
            <a:endParaRPr lang="da-DK" sz="1400" b="0" strike="noStrike" spc="-1">
              <a:solidFill>
                <a:srgbClr val="000000"/>
              </a:solidFill>
              <a:latin typeface="Arial" panose="020B0604020202020204"/>
            </a:endParaRPr>
          </a:p>
          <a:p>
            <a:pPr marL="1371600" lvl="1" indent="-316865">
              <a:lnSpc>
                <a:spcPct val="150000"/>
              </a:lnSpc>
              <a:buClr>
                <a:srgbClr val="737373"/>
              </a:buClr>
              <a:buFont typeface="Roboto"/>
              <a:buChar char="○"/>
              <a:tabLst>
                <a:tab pos="0" algn="l"/>
              </a:tabLst>
            </a:pPr>
            <a:r>
              <a:rPr lang="da-DK" sz="1400" b="0" strike="noStrike" spc="-1">
                <a:solidFill>
                  <a:srgbClr val="737373"/>
                </a:solidFill>
                <a:latin typeface="Roboto"/>
                <a:ea typeface="Roboto"/>
              </a:rPr>
              <a:t>Grundlæggende forståelse er essentiel for at se det store billede</a:t>
            </a:r>
            <a:endParaRPr lang="da-DK" sz="1400" b="0" strike="noStrike" spc="-1">
              <a:solidFill>
                <a:srgbClr val="000000"/>
              </a:solidFill>
              <a:latin typeface="Arial" panose="020B0604020202020204"/>
            </a:endParaRPr>
          </a:p>
          <a:p>
            <a:pPr marL="1371600" lvl="1" indent="-316865">
              <a:lnSpc>
                <a:spcPct val="150000"/>
              </a:lnSpc>
              <a:buClr>
                <a:srgbClr val="737373"/>
              </a:buClr>
              <a:buFont typeface="Roboto"/>
              <a:buChar char="○"/>
              <a:tabLst>
                <a:tab pos="0" algn="l"/>
              </a:tabLst>
            </a:pPr>
            <a:r>
              <a:rPr lang="da-DK" sz="1400" b="0" strike="noStrike" spc="-1">
                <a:solidFill>
                  <a:srgbClr val="737373"/>
                </a:solidFill>
                <a:latin typeface="Roboto"/>
                <a:ea typeface="Roboto"/>
              </a:rPr>
              <a:t>Samme for andre faggrupper. </a:t>
            </a:r>
            <a:endParaRPr lang="da-DK" sz="14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Evidensbaseret praksis og videreuddannelse</a:t>
            </a:r>
            <a:endParaRPr lang="da-DK" sz="3200" b="0" strike="noStrike" spc="-1">
              <a:solidFill>
                <a:srgbClr val="EEEEEE"/>
              </a:solidFill>
              <a:latin typeface="Roboto"/>
            </a:endParaRPr>
          </a:p>
        </p:txBody>
      </p:sp>
      <p:sp>
        <p:nvSpPr>
          <p:cNvPr id="342" name="PlaceHolder 2"/>
          <p:cNvSpPr>
            <a:spLocks noGrp="1"/>
          </p:cNvSpPr>
          <p:nvPr>
            <p:ph/>
          </p:nvPr>
        </p:nvSpPr>
        <p:spPr>
          <a:xfrm>
            <a:off x="0" y="732600"/>
            <a:ext cx="6702840" cy="4363920"/>
          </a:xfrm>
          <a:prstGeom prst="rect">
            <a:avLst/>
          </a:prstGeom>
          <a:noFill/>
          <a:ln w="0">
            <a:noFill/>
          </a:ln>
        </p:spPr>
        <p:txBody>
          <a:bodyPr tIns="91440" bIns="91440" anchor="t">
            <a:noAutofit/>
          </a:bodyPr>
          <a:p>
            <a:pPr marL="457200" indent="-342900">
              <a:lnSpc>
                <a:spcPct val="100000"/>
              </a:lnSpc>
              <a:buClr>
                <a:srgbClr val="737373"/>
              </a:buClr>
              <a:buFont typeface="Roboto"/>
              <a:buChar char="●"/>
            </a:pPr>
            <a:r>
              <a:rPr lang="da-DK" sz="1800" b="0" strike="noStrike" spc="-1">
                <a:solidFill>
                  <a:srgbClr val="737373"/>
                </a:solidFill>
                <a:latin typeface="Roboto"/>
                <a:ea typeface="Roboto"/>
              </a:rPr>
              <a:t>Akademisk niveau og videreuddannelse</a:t>
            </a:r>
            <a:endParaRPr lang="da-DK" sz="1800" b="0" strike="noStrike" spc="-1">
              <a:solidFill>
                <a:srgbClr val="000000"/>
              </a:solidFill>
              <a:latin typeface="Arial" panose="020B0604020202020204"/>
            </a:endParaRPr>
          </a:p>
          <a:p>
            <a:pPr marL="914400" lvl="1" indent="-304800">
              <a:lnSpc>
                <a:spcPct val="100000"/>
              </a:lnSpc>
              <a:buClr>
                <a:srgbClr val="737373"/>
              </a:buClr>
              <a:buFont typeface="Roboto"/>
              <a:buChar char="○"/>
            </a:pPr>
            <a:r>
              <a:rPr lang="da-DK" sz="1200" b="0" strike="noStrike" spc="-1">
                <a:solidFill>
                  <a:srgbClr val="737373"/>
                </a:solidFill>
                <a:latin typeface="Roboto"/>
                <a:ea typeface="Roboto"/>
              </a:rPr>
              <a:t>Professionsbachelor i fysioterapi er på samme niveau som en almindelig bachelor</a:t>
            </a:r>
            <a:endParaRPr lang="da-DK" sz="1200" b="0" strike="noStrike" spc="-1">
              <a:solidFill>
                <a:srgbClr val="000000"/>
              </a:solidFill>
              <a:latin typeface="Arial" panose="020B0604020202020204"/>
            </a:endParaRPr>
          </a:p>
          <a:p>
            <a:pPr marL="914400" lvl="1" indent="-304800">
              <a:lnSpc>
                <a:spcPct val="100000"/>
              </a:lnSpc>
              <a:buClr>
                <a:srgbClr val="737373"/>
              </a:buClr>
              <a:buFont typeface="Roboto"/>
              <a:buChar char="○"/>
            </a:pPr>
            <a:r>
              <a:rPr lang="da-DK" sz="1200" b="0" strike="noStrike" spc="-1">
                <a:solidFill>
                  <a:srgbClr val="737373"/>
                </a:solidFill>
                <a:latin typeface="Roboto"/>
                <a:ea typeface="Roboto"/>
              </a:rPr>
              <a:t>Giver adgang til kandidatuddannelser</a:t>
            </a:r>
            <a:endParaRPr lang="da-DK" sz="1200" b="0" strike="noStrike" spc="-1">
              <a:solidFill>
                <a:srgbClr val="000000"/>
              </a:solidFill>
              <a:latin typeface="Arial" panose="020B0604020202020204"/>
            </a:endParaRPr>
          </a:p>
          <a:p>
            <a:pPr marL="1371600" lvl="2" indent="-304800">
              <a:lnSpc>
                <a:spcPct val="100000"/>
              </a:lnSpc>
              <a:buClr>
                <a:srgbClr val="737373"/>
              </a:buClr>
              <a:buFont typeface="Roboto"/>
              <a:buChar char="■"/>
            </a:pPr>
            <a:r>
              <a:rPr lang="da-DK" sz="1200" b="0" strike="noStrike" spc="-1">
                <a:solidFill>
                  <a:srgbClr val="737373"/>
                </a:solidFill>
                <a:latin typeface="Roboto"/>
                <a:ea typeface="Roboto"/>
              </a:rPr>
              <a:t>Kandidat i fysioterapi</a:t>
            </a:r>
            <a:endParaRPr lang="da-DK" sz="1200" b="0" strike="noStrike" spc="-1">
              <a:solidFill>
                <a:srgbClr val="000000"/>
              </a:solidFill>
              <a:latin typeface="Arial" panose="020B0604020202020204"/>
            </a:endParaRPr>
          </a:p>
          <a:p>
            <a:pPr marL="1371600" lvl="2" indent="-304800">
              <a:lnSpc>
                <a:spcPct val="100000"/>
              </a:lnSpc>
              <a:buClr>
                <a:srgbClr val="737373"/>
              </a:buClr>
              <a:buFont typeface="Roboto"/>
              <a:buChar char="■"/>
            </a:pPr>
            <a:r>
              <a:rPr lang="da-DK" sz="1200" b="0" strike="noStrike" spc="-1">
                <a:solidFill>
                  <a:srgbClr val="737373"/>
                </a:solidFill>
                <a:latin typeface="Roboto"/>
                <a:ea typeface="Roboto"/>
              </a:rPr>
              <a:t>Kandidat i folkesundhedsvidenskab</a:t>
            </a:r>
            <a:endParaRPr lang="da-DK" sz="1200" b="0" strike="noStrike" spc="-1">
              <a:solidFill>
                <a:srgbClr val="000000"/>
              </a:solidFill>
              <a:latin typeface="Arial" panose="020B0604020202020204"/>
            </a:endParaRPr>
          </a:p>
          <a:p>
            <a:pPr marL="1371600" lvl="2" indent="-304800">
              <a:lnSpc>
                <a:spcPct val="100000"/>
              </a:lnSpc>
              <a:buClr>
                <a:srgbClr val="737373"/>
              </a:buClr>
              <a:buFont typeface="Roboto"/>
              <a:buChar char="■"/>
            </a:pPr>
            <a:r>
              <a:rPr lang="da-DK" sz="1200" b="0" strike="noStrike" spc="-1">
                <a:solidFill>
                  <a:srgbClr val="737373"/>
                </a:solidFill>
                <a:latin typeface="Roboto"/>
                <a:ea typeface="Roboto"/>
              </a:rPr>
              <a:t>Den sundhedsfaglige kandidatuddannelse</a:t>
            </a:r>
            <a:endParaRPr lang="da-DK" sz="1200" b="0" strike="noStrike" spc="-1">
              <a:solidFill>
                <a:srgbClr val="000000"/>
              </a:solidFill>
              <a:latin typeface="Arial" panose="020B0604020202020204"/>
            </a:endParaRPr>
          </a:p>
          <a:p>
            <a:pPr marL="1371600" lvl="2" indent="-304800">
              <a:lnSpc>
                <a:spcPct val="100000"/>
              </a:lnSpc>
              <a:buClr>
                <a:srgbClr val="737373"/>
              </a:buClr>
              <a:buFont typeface="Roboto"/>
              <a:buChar char="■"/>
            </a:pPr>
            <a:r>
              <a:rPr lang="da-DK" sz="1200" b="0" strike="noStrike" spc="-1">
                <a:solidFill>
                  <a:srgbClr val="737373"/>
                </a:solidFill>
                <a:latin typeface="Roboto"/>
                <a:ea typeface="Roboto"/>
              </a:rPr>
              <a:t>etc.</a:t>
            </a:r>
            <a:endParaRPr lang="da-DK" sz="1200" b="0" strike="noStrike" spc="-1">
              <a:solidFill>
                <a:srgbClr val="000000"/>
              </a:solidFill>
              <a:latin typeface="Arial" panose="020B0604020202020204"/>
            </a:endParaRPr>
          </a:p>
          <a:p>
            <a:pPr>
              <a:lnSpc>
                <a:spcPct val="100000"/>
              </a:lnSpc>
              <a:buNone/>
              <a:tabLst>
                <a:tab pos="0" algn="l"/>
              </a:tabLst>
            </a:pPr>
            <a:endParaRPr lang="da-DK" sz="1800" b="0" strike="noStrike" spc="-1">
              <a:solidFill>
                <a:srgbClr val="000000"/>
              </a:solidFill>
              <a:latin typeface="Arial" panose="020B0604020202020204"/>
            </a:endParaRPr>
          </a:p>
          <a:p>
            <a:pPr marL="457200" indent="-342900">
              <a:lnSpc>
                <a:spcPct val="100000"/>
              </a:lnSpc>
              <a:buClr>
                <a:srgbClr val="737373"/>
              </a:buClr>
              <a:buFont typeface="Roboto"/>
              <a:buChar char="●"/>
              <a:tabLst>
                <a:tab pos="0" algn="l"/>
              </a:tabLst>
            </a:pPr>
            <a:r>
              <a:rPr lang="da-DK" sz="1800" b="0" strike="noStrike" spc="-1">
                <a:solidFill>
                  <a:srgbClr val="737373"/>
                </a:solidFill>
                <a:latin typeface="Roboto"/>
                <a:ea typeface="Roboto"/>
              </a:rPr>
              <a:t>Forventninger til akademisk niveau</a:t>
            </a:r>
            <a:endParaRPr lang="da-DK" sz="18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Som professionsbachelor forventes et vist akademisk niveau</a:t>
            </a:r>
            <a:endParaRPr lang="da-DK" sz="12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Evne til kritisk tænkning og analyse af forskningsresultater</a:t>
            </a:r>
            <a:endParaRPr lang="da-DK" sz="12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Grundlag for eventuel fremtidig forskning inden for fysioterapi</a:t>
            </a:r>
            <a:endParaRPr lang="da-DK" sz="1200" b="0" strike="noStrike" spc="-1">
              <a:solidFill>
                <a:srgbClr val="000000"/>
              </a:solidFill>
              <a:latin typeface="Arial" panose="020B0604020202020204"/>
            </a:endParaRPr>
          </a:p>
          <a:p>
            <a:pPr marL="457200" indent="-342900">
              <a:lnSpc>
                <a:spcPct val="100000"/>
              </a:lnSpc>
              <a:spcBef>
                <a:spcPts val="1000"/>
              </a:spcBef>
              <a:buClr>
                <a:srgbClr val="737373"/>
              </a:buClr>
              <a:buFont typeface="Roboto"/>
              <a:buChar char="●"/>
              <a:tabLst>
                <a:tab pos="0" algn="l"/>
              </a:tabLst>
            </a:pPr>
            <a:r>
              <a:rPr lang="da-DK" sz="1800" b="0" strike="noStrike" spc="-1">
                <a:solidFill>
                  <a:srgbClr val="737373"/>
                </a:solidFill>
                <a:latin typeface="Roboto"/>
                <a:ea typeface="Roboto"/>
              </a:rPr>
              <a:t>Tværfagligt samarbejde</a:t>
            </a:r>
            <a:endParaRPr lang="da-DK" sz="18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En betydelig andel af fysioterapeuter arbejder på hospitaler</a:t>
            </a:r>
            <a:endParaRPr lang="da-DK" sz="12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Kræver evne til at kommunikere og samarbejde med andre faggrupper</a:t>
            </a:r>
            <a:endParaRPr lang="da-DK" sz="1200" b="0" strike="noStrike" spc="-1">
              <a:solidFill>
                <a:srgbClr val="000000"/>
              </a:solidFill>
              <a:latin typeface="Arial" panose="020B0604020202020204"/>
            </a:endParaRPr>
          </a:p>
          <a:p>
            <a:pPr marL="914400" lvl="1" indent="-304800">
              <a:lnSpc>
                <a:spcPct val="100000"/>
              </a:lnSpc>
              <a:buClr>
                <a:srgbClr val="737373"/>
              </a:buClr>
              <a:buFont typeface="Roboto"/>
              <a:buChar char="○"/>
              <a:tabLst>
                <a:tab pos="0" algn="l"/>
              </a:tabLst>
            </a:pPr>
            <a:r>
              <a:rPr lang="da-DK" sz="1200" b="0" strike="noStrike" spc="-1">
                <a:solidFill>
                  <a:srgbClr val="737373"/>
                </a:solidFill>
                <a:latin typeface="Roboto"/>
                <a:ea typeface="Roboto"/>
              </a:rPr>
              <a:t>Fælles grundlæggende viden letter tværfagligt samarbejde</a:t>
            </a:r>
            <a:endParaRPr lang="da-DK" sz="1200" b="0" strike="noStrike" spc="-1">
              <a:solidFill>
                <a:srgbClr val="000000"/>
              </a:solidFill>
              <a:latin typeface="Arial" panose="020B0604020202020204"/>
            </a:endParaRPr>
          </a:p>
          <a:p>
            <a:pPr marL="457200">
              <a:lnSpc>
                <a:spcPct val="100000"/>
              </a:lnSpc>
              <a:buNone/>
              <a:tabLst>
                <a:tab pos="0" algn="l"/>
              </a:tabLst>
            </a:pPr>
            <a:endParaRPr lang="da-DK" sz="1800" b="0" strike="noStrike" spc="-1">
              <a:solidFill>
                <a:srgbClr val="000000"/>
              </a:solidFill>
              <a:latin typeface="Arial" panose="020B0604020202020204"/>
            </a:endParaRPr>
          </a:p>
          <a:p>
            <a:pPr>
              <a:lnSpc>
                <a:spcPct val="100000"/>
              </a:lnSpc>
              <a:buNone/>
              <a:tabLst>
                <a:tab pos="0" algn="l"/>
              </a:tabLst>
            </a:pPr>
            <a:endParaRPr lang="da-DK"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0" y="0"/>
            <a:ext cx="9144000" cy="659520"/>
          </a:xfrm>
          <a:prstGeom prst="rect">
            <a:avLst/>
          </a:prstGeom>
          <a:noFill/>
          <a:ln w="0">
            <a:noFill/>
          </a:ln>
        </p:spPr>
        <p:txBody>
          <a:bodyPr tIns="91440" bIns="91440" anchor="ctr">
            <a:normAutofit fontScale="96000"/>
          </a:bodyPr>
          <a:p>
            <a:r>
              <a:rPr lang="da-DK" sz="3200" b="0" strike="noStrike" spc="-1">
                <a:solidFill>
                  <a:srgbClr val="FFFFFF"/>
                </a:solidFill>
                <a:latin typeface="Roboto"/>
                <a:ea typeface="Roboto"/>
              </a:rPr>
              <a:t>Evidensbaseret praksis og videreuddannelse</a:t>
            </a:r>
            <a:endParaRPr lang="da-DK" sz="3200" b="0" strike="noStrike" spc="-1">
              <a:solidFill>
                <a:srgbClr val="EEEEEE"/>
              </a:solidFill>
              <a:latin typeface="Roboto"/>
            </a:endParaRPr>
          </a:p>
        </p:txBody>
      </p:sp>
      <p:sp>
        <p:nvSpPr>
          <p:cNvPr id="344" name="PlaceHolder 2"/>
          <p:cNvSpPr>
            <a:spLocks noGrp="1"/>
          </p:cNvSpPr>
          <p:nvPr>
            <p:ph/>
          </p:nvPr>
        </p:nvSpPr>
        <p:spPr>
          <a:xfrm>
            <a:off x="0" y="732600"/>
            <a:ext cx="7715160" cy="4363920"/>
          </a:xfrm>
          <a:prstGeom prst="rect">
            <a:avLst/>
          </a:prstGeom>
          <a:noFill/>
          <a:ln w="0">
            <a:noFill/>
          </a:ln>
        </p:spPr>
        <p:txBody>
          <a:bodyPr tIns="91440" bIns="91440" anchor="t">
            <a:noAutofit/>
          </a:bodyPr>
          <a:p>
            <a:pPr marL="457200" indent="-342900">
              <a:lnSpc>
                <a:spcPct val="100000"/>
              </a:lnSpc>
              <a:buClr>
                <a:srgbClr val="737373"/>
              </a:buClr>
              <a:buFont typeface="Roboto"/>
              <a:buChar char="●"/>
            </a:pPr>
            <a:r>
              <a:rPr lang="da-DK" sz="1800" b="1" strike="noStrike" spc="-1">
                <a:solidFill>
                  <a:srgbClr val="737373"/>
                </a:solidFill>
                <a:latin typeface="Roboto"/>
                <a:ea typeface="Roboto"/>
              </a:rPr>
              <a:t>Konklusion</a:t>
            </a:r>
            <a:endParaRPr lang="da-DK" sz="18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Selvom ikke al viden om sygdomslære bruges direkte i daglig praksis, danner det fundamentet for:</a:t>
            </a:r>
            <a:endParaRPr lang="da-DK" sz="12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Forståelse af komplekse patientcases</a:t>
            </a:r>
            <a:endParaRPr lang="da-DK" sz="12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Effektivt tværfagligt samarbejde</a:t>
            </a:r>
            <a:endParaRPr lang="da-DK" sz="12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Kontinuerlig faglig udvikling</a:t>
            </a:r>
            <a:endParaRPr lang="da-DK" sz="12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Mulighed for videreuddannelse og specialisering</a:t>
            </a:r>
            <a:endParaRPr lang="da-DK" sz="1200" b="0" strike="noStrike" spc="-1">
              <a:solidFill>
                <a:srgbClr val="000000"/>
              </a:solidFill>
              <a:latin typeface="Arial" panose="020B0604020202020204"/>
            </a:endParaRPr>
          </a:p>
          <a:p>
            <a:pPr marL="914400" lvl="1" indent="-304800">
              <a:lnSpc>
                <a:spcPct val="150000"/>
              </a:lnSpc>
              <a:buClr>
                <a:srgbClr val="737373"/>
              </a:buClr>
              <a:buFont typeface="Roboto"/>
              <a:buChar char="○"/>
            </a:pPr>
            <a:r>
              <a:rPr lang="da-DK" sz="1200" b="0" strike="noStrike" spc="-1">
                <a:solidFill>
                  <a:srgbClr val="737373"/>
                </a:solidFill>
                <a:latin typeface="Roboto"/>
                <a:ea typeface="Roboto"/>
              </a:rPr>
              <a:t>Sygdomslære er derfor en essentiel del af jeres uddannelse, der forbereder jer på en dynamisk karriere med mange muligheder for udvikling og specialisering.</a:t>
            </a:r>
            <a:endParaRPr lang="da-DK" sz="12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Google Shape;202;p32"/>
          <p:cNvSpPr/>
          <p:nvPr/>
        </p:nvSpPr>
        <p:spPr>
          <a:xfrm>
            <a:off x="381240" y="227160"/>
            <a:ext cx="7029720" cy="864720"/>
          </a:xfrm>
          <a:prstGeom prst="rect">
            <a:avLst/>
          </a:prstGeom>
          <a:noFill/>
          <a:ln w="0">
            <a:noFill/>
          </a:ln>
        </p:spPr>
        <p:style>
          <a:lnRef idx="0">
            <a:srgbClr val="FFFFFF"/>
          </a:lnRef>
          <a:fillRef idx="0">
            <a:srgbClr val="FFFFFF"/>
          </a:fillRef>
          <a:effectRef idx="0">
            <a:srgbClr val="FFFFFF"/>
          </a:effectRef>
          <a:fontRef idx="minor"/>
        </p:style>
        <p:txBody>
          <a:bodyPr anchor="ctr">
            <a:normAutofit fontScale="80000"/>
          </a:bodyPr>
          <a:p>
            <a:pPr>
              <a:lnSpc>
                <a:spcPct val="90000"/>
              </a:lnSpc>
              <a:buNone/>
              <a:tabLst>
                <a:tab pos="0" algn="l"/>
              </a:tabLst>
            </a:pPr>
            <a:r>
              <a:rPr lang="da-DK" sz="4400" b="0" strike="noStrike" spc="-1">
                <a:solidFill>
                  <a:srgbClr val="000000"/>
                </a:solidFill>
                <a:latin typeface="Calibri"/>
                <a:ea typeface="Calibri"/>
              </a:rPr>
              <a:t>Organisering af sundhedsvæsnet </a:t>
            </a:r>
            <a:endParaRPr lang="da-DK" sz="4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556920" y="338040"/>
            <a:ext cx="8221680" cy="1012320"/>
          </a:xfrm>
          <a:prstGeom prst="rect">
            <a:avLst/>
          </a:prstGeom>
          <a:noFill/>
          <a:ln w="0">
            <a:noFill/>
          </a:ln>
        </p:spPr>
        <p:txBody>
          <a:bodyPr tIns="91440" bIns="91440" anchor="ctr">
            <a:normAutofit/>
          </a:bodyPr>
          <a:p>
            <a:pPr>
              <a:lnSpc>
                <a:spcPct val="100000"/>
              </a:lnSpc>
              <a:buNone/>
              <a:tabLst>
                <a:tab pos="0" algn="l"/>
              </a:tabLst>
            </a:pPr>
            <a:r>
              <a:rPr lang="da-DK" sz="4200" b="0" strike="noStrike" spc="-1">
                <a:solidFill>
                  <a:srgbClr val="FFFFFF"/>
                </a:solidFill>
                <a:latin typeface="Roboto"/>
                <a:ea typeface="Roboto"/>
              </a:rPr>
              <a:t>Praktisk information</a:t>
            </a:r>
            <a:endParaRPr lang="da-DK" sz="4200" b="0" strike="noStrike" spc="-1">
              <a:solidFill>
                <a:srgbClr val="EEEEEE"/>
              </a:solidFill>
              <a:latin typeface="Roboto"/>
            </a:endParaRPr>
          </a:p>
        </p:txBody>
      </p:sp>
      <p:sp>
        <p:nvSpPr>
          <p:cNvPr id="292" name="PlaceHolder 2"/>
          <p:cNvSpPr>
            <a:spLocks noGrp="1"/>
          </p:cNvSpPr>
          <p:nvPr>
            <p:ph type="subTitle"/>
          </p:nvPr>
        </p:nvSpPr>
        <p:spPr>
          <a:xfrm>
            <a:off x="598320" y="1522080"/>
            <a:ext cx="8221680" cy="3304440"/>
          </a:xfrm>
          <a:prstGeom prst="rect">
            <a:avLst/>
          </a:prstGeom>
          <a:noFill/>
          <a:ln w="0">
            <a:noFill/>
          </a:ln>
        </p:spPr>
        <p:txBody>
          <a:bodyPr tIns="91440" bIns="91440" anchor="t">
            <a:noAutofit/>
          </a:bodyPr>
          <a:p>
            <a:pPr marL="457200" indent="-342900">
              <a:lnSpc>
                <a:spcPct val="115000"/>
              </a:lnSpc>
              <a:buClr>
                <a:srgbClr val="FFFFFF"/>
              </a:buClr>
              <a:buFont typeface="StarSymbol"/>
              <a:buAutoNum type="arabicPeriod"/>
            </a:pPr>
            <a:r>
              <a:rPr lang="da-DK" sz="1800" b="0" strike="noStrike" spc="-1">
                <a:solidFill>
                  <a:srgbClr val="FFFFFF"/>
                </a:solidFill>
                <a:latin typeface="Roboto"/>
                <a:ea typeface="Roboto"/>
              </a:rPr>
              <a:t>Introduktion</a:t>
            </a:r>
            <a:endParaRPr lang="da-DK" sz="1800" b="0" strike="noStrike" spc="-1">
              <a:latin typeface="Arial" panose="020B0604020202020204"/>
            </a:endParaRPr>
          </a:p>
          <a:p>
            <a:pPr marL="457200">
              <a:lnSpc>
                <a:spcPct val="115000"/>
              </a:lnSpc>
              <a:spcBef>
                <a:spcPts val="1200"/>
              </a:spcBef>
              <a:buNone/>
              <a:tabLst>
                <a:tab pos="0" algn="l"/>
              </a:tabLst>
            </a:pPr>
            <a:endParaRPr lang="da-DK" sz="1800" b="0" strike="noStrike" spc="-1">
              <a:latin typeface="Arial" panose="020B0604020202020204"/>
            </a:endParaRPr>
          </a:p>
          <a:p>
            <a:pPr marL="457200" indent="-342900">
              <a:lnSpc>
                <a:spcPct val="115000"/>
              </a:lnSpc>
              <a:spcBef>
                <a:spcPts val="1200"/>
              </a:spcBef>
              <a:buClr>
                <a:srgbClr val="FFFFFF"/>
              </a:buClr>
              <a:buFont typeface="StarSymbol"/>
              <a:buAutoNum type="arabicPeriod"/>
              <a:tabLst>
                <a:tab pos="0" algn="l"/>
              </a:tabLst>
            </a:pPr>
            <a:r>
              <a:rPr lang="da-DK" sz="1800" b="0" strike="noStrike" spc="-1">
                <a:solidFill>
                  <a:srgbClr val="FFFFFF"/>
                </a:solidFill>
                <a:latin typeface="Roboto"/>
                <a:ea typeface="Roboto"/>
              </a:rPr>
              <a:t>Pensum</a:t>
            </a:r>
            <a:endParaRPr lang="da-DK" sz="1800" b="0" strike="noStrike" spc="-1">
              <a:latin typeface="Arial" panose="020B0604020202020204"/>
            </a:endParaRPr>
          </a:p>
          <a:p>
            <a:pPr marL="457200">
              <a:lnSpc>
                <a:spcPct val="115000"/>
              </a:lnSpc>
              <a:spcBef>
                <a:spcPts val="1200"/>
              </a:spcBef>
              <a:buNone/>
              <a:tabLst>
                <a:tab pos="0" algn="l"/>
              </a:tabLst>
            </a:pPr>
            <a:endParaRPr lang="da-DK" sz="1800" b="0" strike="noStrike" spc="-1">
              <a:latin typeface="Arial" panose="020B0604020202020204"/>
            </a:endParaRPr>
          </a:p>
          <a:p>
            <a:pPr marL="457200" indent="-342900">
              <a:lnSpc>
                <a:spcPct val="115000"/>
              </a:lnSpc>
              <a:spcBef>
                <a:spcPts val="1200"/>
              </a:spcBef>
              <a:buClr>
                <a:srgbClr val="FFFFFF"/>
              </a:buClr>
              <a:buFont typeface="StarSymbol"/>
              <a:buAutoNum type="arabicPeriod"/>
              <a:tabLst>
                <a:tab pos="0" algn="l"/>
              </a:tabLst>
            </a:pPr>
            <a:r>
              <a:rPr lang="da-DK" sz="1800" b="0" strike="noStrike" spc="-1">
                <a:solidFill>
                  <a:srgbClr val="FFFFFF"/>
                </a:solidFill>
                <a:latin typeface="Roboto"/>
                <a:ea typeface="Roboto"/>
              </a:rPr>
              <a:t>Eksamen</a:t>
            </a:r>
            <a:endParaRPr lang="da-DK" sz="1800" b="0" strike="noStrike" spc="-1">
              <a:latin typeface="Arial" panose="020B0604020202020204"/>
            </a:endParaRPr>
          </a:p>
          <a:p>
            <a:pPr marL="914400">
              <a:lnSpc>
                <a:spcPct val="115000"/>
              </a:lnSpc>
              <a:spcBef>
                <a:spcPts val="1200"/>
              </a:spcBef>
              <a:buNone/>
              <a:tabLst>
                <a:tab pos="0" algn="l"/>
              </a:tabLst>
            </a:pPr>
            <a:endParaRPr lang="da-DK" sz="1800" b="0" strike="noStrike" spc="-1">
              <a:latin typeface="Arial" panose="020B0604020202020204"/>
            </a:endParaRPr>
          </a:p>
          <a:p>
            <a:pPr marL="457200" indent="-342900">
              <a:lnSpc>
                <a:spcPct val="115000"/>
              </a:lnSpc>
              <a:spcBef>
                <a:spcPts val="1200"/>
              </a:spcBef>
              <a:buClr>
                <a:srgbClr val="FFFFFF"/>
              </a:buClr>
              <a:buFont typeface="StarSymbol"/>
              <a:buAutoNum type="arabicPeriod"/>
              <a:tabLst>
                <a:tab pos="0" algn="l"/>
              </a:tabLst>
            </a:pPr>
            <a:r>
              <a:rPr lang="da-DK" sz="1800" b="0" strike="noStrike" spc="-1">
                <a:solidFill>
                  <a:srgbClr val="FFFFFF"/>
                </a:solidFill>
                <a:latin typeface="Roboto"/>
                <a:ea typeface="Roboto"/>
              </a:rPr>
              <a:t>Undervisningen</a:t>
            </a:r>
            <a:endParaRPr lang="da-DK"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Google Shape;207;p33"/>
          <p:cNvSpPr/>
          <p:nvPr/>
        </p:nvSpPr>
        <p:spPr>
          <a:xfrm>
            <a:off x="324720" y="276120"/>
            <a:ext cx="4138920" cy="1935000"/>
          </a:xfrm>
          <a:prstGeom prst="rect">
            <a:avLst/>
          </a:prstGeom>
          <a:noFill/>
          <a:ln w="0">
            <a:noFill/>
          </a:ln>
        </p:spPr>
        <p:style>
          <a:lnRef idx="0">
            <a:srgbClr val="FFFFFF"/>
          </a:lnRef>
          <a:fillRef idx="0">
            <a:srgbClr val="FFFFFF"/>
          </a:fillRef>
          <a:effectRef idx="0">
            <a:srgbClr val="FFFFFF"/>
          </a:effectRef>
          <a:fontRef idx="minor"/>
        </p:style>
        <p:txBody>
          <a:bodyPr anchor="t">
            <a:normAutofit fontScale="70000"/>
          </a:bodyPr>
          <a:p>
            <a:pPr>
              <a:lnSpc>
                <a:spcPct val="70000"/>
              </a:lnSpc>
              <a:buNone/>
              <a:tabLst>
                <a:tab pos="0" algn="l"/>
              </a:tabLst>
            </a:pPr>
            <a:r>
              <a:rPr lang="da-DK" sz="2200" b="1" strike="noStrike" spc="-1">
                <a:solidFill>
                  <a:srgbClr val="000000"/>
                </a:solidFill>
                <a:latin typeface="Calibri"/>
                <a:ea typeface="Calibri"/>
              </a:rPr>
              <a:t>Primærsektor – Udenfor sygehus (første kontakt)</a:t>
            </a:r>
            <a:r>
              <a:rPr lang="da-DK" sz="1300" b="1" strike="noStrike" spc="-1">
                <a:solidFill>
                  <a:srgbClr val="000000"/>
                </a:solidFill>
                <a:latin typeface="Calibri"/>
                <a:ea typeface="Calibri"/>
              </a:rPr>
              <a:t> </a:t>
            </a:r>
            <a:endParaRPr lang="da-DK" sz="13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Praktiserende læge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Hjemmepleje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Sundhedspleje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Tandpleje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Privatpraktiserende speciallæger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Apoteker </a:t>
            </a:r>
            <a:endParaRPr lang="da-DK" sz="1900" b="0" strike="noStrike" spc="-1">
              <a:latin typeface="Arial" panose="020B0604020202020204"/>
            </a:endParaRPr>
          </a:p>
          <a:p>
            <a:pPr marL="228600" indent="-191770">
              <a:lnSpc>
                <a:spcPct val="70000"/>
              </a:lnSpc>
              <a:spcBef>
                <a:spcPts val="1000"/>
              </a:spcBef>
              <a:buClr>
                <a:srgbClr val="000000"/>
              </a:buClr>
              <a:buFont typeface="Arial" panose="020B0604020202020204"/>
              <a:buChar char="•"/>
              <a:tabLst>
                <a:tab pos="0" algn="l"/>
              </a:tabLst>
            </a:pPr>
            <a:r>
              <a:rPr lang="da-DK" sz="1900" b="0" strike="noStrike" spc="-1">
                <a:solidFill>
                  <a:srgbClr val="000000"/>
                </a:solidFill>
                <a:latin typeface="Calibri"/>
                <a:ea typeface="Calibri"/>
              </a:rPr>
              <a:t>Kiropraktor </a:t>
            </a:r>
            <a:endParaRPr lang="da-DK" sz="1900" b="0" strike="noStrike" spc="-1">
              <a:latin typeface="Arial" panose="020B0604020202020204"/>
            </a:endParaRPr>
          </a:p>
        </p:txBody>
      </p:sp>
      <p:pic>
        <p:nvPicPr>
          <p:cNvPr id="347" name="Google Shape;208;p33"/>
          <p:cNvPicPr/>
          <p:nvPr/>
        </p:nvPicPr>
        <p:blipFill>
          <a:blip r:embed="rId1"/>
          <a:stretch>
            <a:fillRect/>
          </a:stretch>
        </p:blipFill>
        <p:spPr>
          <a:xfrm>
            <a:off x="5221080" y="2585160"/>
            <a:ext cx="3323520" cy="1837080"/>
          </a:xfrm>
          <a:prstGeom prst="rect">
            <a:avLst/>
          </a:prstGeom>
          <a:ln w="0">
            <a:noFill/>
          </a:ln>
        </p:spPr>
      </p:pic>
      <p:sp>
        <p:nvSpPr>
          <p:cNvPr id="348" name="Google Shape;209;p33"/>
          <p:cNvSpPr/>
          <p:nvPr/>
        </p:nvSpPr>
        <p:spPr>
          <a:xfrm>
            <a:off x="5034240" y="138240"/>
            <a:ext cx="3603960" cy="193500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100000"/>
              </a:lnSpc>
              <a:buNone/>
              <a:tabLst>
                <a:tab pos="0" algn="l"/>
              </a:tabLst>
            </a:pPr>
            <a:r>
              <a:rPr lang="da-DK" sz="2200" b="1" strike="noStrike" spc="-1">
                <a:solidFill>
                  <a:srgbClr val="000000"/>
                </a:solidFill>
                <a:latin typeface="Roboto"/>
                <a:ea typeface="Roboto"/>
              </a:rPr>
              <a:t>Sekundærsektor – Sygehus </a:t>
            </a:r>
            <a:endParaRPr lang="da-DK" sz="2200" b="0" strike="noStrike" spc="-1">
              <a:latin typeface="Arial" panose="020B0604020202020204"/>
            </a:endParaRPr>
          </a:p>
          <a:p>
            <a:pPr marL="342900" indent="-342900">
              <a:lnSpc>
                <a:spcPct val="100000"/>
              </a:lnSpc>
              <a:buClr>
                <a:srgbClr val="000000"/>
              </a:buClr>
              <a:buFont typeface="Roboto"/>
              <a:buChar char="•"/>
              <a:tabLst>
                <a:tab pos="0" algn="l"/>
              </a:tabLst>
            </a:pPr>
            <a:r>
              <a:rPr lang="da-DK" sz="1900" b="0" strike="noStrike" spc="-1">
                <a:solidFill>
                  <a:srgbClr val="000000"/>
                </a:solidFill>
                <a:latin typeface="Roboto"/>
                <a:ea typeface="Roboto"/>
              </a:rPr>
              <a:t>Sygehuse </a:t>
            </a:r>
            <a:endParaRPr lang="da-DK" sz="1900" b="0" strike="noStrike" spc="-1">
              <a:latin typeface="Arial" panose="020B0604020202020204"/>
            </a:endParaRPr>
          </a:p>
          <a:p>
            <a:pPr marL="342900" indent="-342900">
              <a:lnSpc>
                <a:spcPct val="100000"/>
              </a:lnSpc>
              <a:buClr>
                <a:srgbClr val="000000"/>
              </a:buClr>
              <a:buFont typeface="Roboto"/>
              <a:buChar char="•"/>
              <a:tabLst>
                <a:tab pos="0" algn="l"/>
              </a:tabLst>
            </a:pPr>
            <a:r>
              <a:rPr lang="da-DK" sz="1900" b="0" strike="noStrike" spc="-1">
                <a:solidFill>
                  <a:srgbClr val="000000"/>
                </a:solidFill>
                <a:latin typeface="Roboto"/>
                <a:ea typeface="Roboto"/>
              </a:rPr>
              <a:t>Privathospitaler </a:t>
            </a:r>
            <a:endParaRPr lang="da-DK" sz="1900" b="0" strike="noStrike" spc="-1">
              <a:latin typeface="Arial" panose="020B0604020202020204"/>
            </a:endParaRPr>
          </a:p>
          <a:p>
            <a:pPr marL="342900" indent="-342900">
              <a:lnSpc>
                <a:spcPct val="100000"/>
              </a:lnSpc>
              <a:buClr>
                <a:srgbClr val="000000"/>
              </a:buClr>
              <a:buFont typeface="Roboto"/>
              <a:buChar char="•"/>
              <a:tabLst>
                <a:tab pos="0" algn="l"/>
              </a:tabLst>
            </a:pPr>
            <a:r>
              <a:rPr lang="da-DK" sz="1900" b="0" strike="noStrike" spc="-1">
                <a:solidFill>
                  <a:srgbClr val="000000"/>
                </a:solidFill>
                <a:latin typeface="Roboto"/>
                <a:ea typeface="Roboto"/>
              </a:rPr>
              <a:t>Lægevagt </a:t>
            </a:r>
            <a:endParaRPr lang="da-DK" sz="1900" b="0" strike="noStrike" spc="-1">
              <a:latin typeface="Arial" panose="020B0604020202020204"/>
            </a:endParaRPr>
          </a:p>
          <a:p>
            <a:pPr marL="342900" indent="-342900">
              <a:lnSpc>
                <a:spcPct val="100000"/>
              </a:lnSpc>
              <a:buClr>
                <a:srgbClr val="000000"/>
              </a:buClr>
              <a:buFont typeface="Roboto"/>
              <a:buChar char="•"/>
              <a:tabLst>
                <a:tab pos="0" algn="l"/>
              </a:tabLst>
            </a:pPr>
            <a:r>
              <a:rPr lang="da-DK" sz="1900" b="0" strike="noStrike" spc="-1">
                <a:solidFill>
                  <a:srgbClr val="000000"/>
                </a:solidFill>
                <a:latin typeface="Roboto"/>
                <a:ea typeface="Roboto"/>
              </a:rPr>
              <a:t>Ambulancetjeneste </a:t>
            </a:r>
            <a:endParaRPr lang="da-DK" sz="1900" b="0" strike="noStrike" spc="-1">
              <a:latin typeface="Arial" panose="020B0604020202020204"/>
            </a:endParaRPr>
          </a:p>
          <a:p>
            <a:pPr>
              <a:lnSpc>
                <a:spcPct val="100000"/>
              </a:lnSpc>
              <a:buNone/>
              <a:tabLst>
                <a:tab pos="0" algn="l"/>
              </a:tabLst>
            </a:pPr>
            <a:endParaRPr lang="da-DK" sz="1900" b="0" strike="noStrike" spc="-1">
              <a:latin typeface="Arial" panose="020B0604020202020204"/>
            </a:endParaRPr>
          </a:p>
        </p:txBody>
      </p:sp>
      <p:sp>
        <p:nvSpPr>
          <p:cNvPr id="349" name="Google Shape;210;p33"/>
          <p:cNvSpPr/>
          <p:nvPr/>
        </p:nvSpPr>
        <p:spPr>
          <a:xfrm>
            <a:off x="324720" y="3202200"/>
            <a:ext cx="3323520" cy="60264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100000"/>
              </a:lnSpc>
              <a:buNone/>
              <a:tabLst>
                <a:tab pos="0" algn="l"/>
              </a:tabLst>
            </a:pPr>
            <a:r>
              <a:rPr lang="da-DK" sz="1800" b="0" strike="noStrike" spc="-1">
                <a:solidFill>
                  <a:srgbClr val="000000"/>
                </a:solidFill>
                <a:latin typeface="Roboto"/>
                <a:ea typeface="Roboto"/>
              </a:rPr>
              <a:t>Hvor findes fysioterapeuter?  </a:t>
            </a:r>
            <a:endParaRPr lang="da-DK" sz="1800" b="0" strike="noStrike" spc="-1">
              <a:latin typeface="Arial" panose="020B0604020202020204"/>
            </a:endParaRPr>
          </a:p>
          <a:p>
            <a:pPr>
              <a:lnSpc>
                <a:spcPct val="100000"/>
              </a:lnSpc>
              <a:buNone/>
              <a:tabLst>
                <a:tab pos="0" algn="l"/>
              </a:tabLst>
            </a:pPr>
            <a:endParaRPr lang="da-DK" sz="1800" b="0" strike="noStrike" spc="-1">
              <a:latin typeface="Arial" panose="020B0604020202020204"/>
            </a:endParaRPr>
          </a:p>
          <a:p>
            <a:pPr>
              <a:lnSpc>
                <a:spcPct val="100000"/>
              </a:lnSpc>
              <a:buNone/>
              <a:tabLst>
                <a:tab pos="0" algn="l"/>
              </a:tabLst>
            </a:pPr>
            <a:endParaRPr lang="da-DK" sz="1800" b="0" strike="noStrike" spc="-1">
              <a:latin typeface="Arial" panose="020B0604020202020204"/>
            </a:endParaRPr>
          </a:p>
        </p:txBody>
      </p:sp>
      <p:sp>
        <p:nvSpPr>
          <p:cNvPr id="350" name="Google Shape;211;p33"/>
          <p:cNvSpPr/>
          <p:nvPr/>
        </p:nvSpPr>
        <p:spPr>
          <a:xfrm>
            <a:off x="381240" y="3805560"/>
            <a:ext cx="3210120" cy="778320"/>
          </a:xfrm>
          <a:prstGeom prst="rect">
            <a:avLst/>
          </a:prstGeom>
          <a:noFill/>
          <a:ln w="0">
            <a:noFill/>
          </a:ln>
        </p:spPr>
        <p:style>
          <a:lnRef idx="0">
            <a:srgbClr val="FFFFFF"/>
          </a:lnRef>
          <a:fillRef idx="0">
            <a:srgbClr val="FFFFFF"/>
          </a:fillRef>
          <a:effectRef idx="0">
            <a:srgbClr val="FFFFFF"/>
          </a:effectRef>
          <a:fontRef idx="minor"/>
        </p:style>
        <p:txBody>
          <a:bodyPr anchor="t">
            <a:noAutofit/>
          </a:bodyPr>
          <a:p>
            <a:pPr>
              <a:lnSpc>
                <a:spcPct val="100000"/>
              </a:lnSpc>
              <a:buNone/>
              <a:tabLst>
                <a:tab pos="0" algn="l"/>
              </a:tabLst>
            </a:pPr>
            <a:r>
              <a:rPr lang="da-DK" sz="1800" b="0" strike="noStrike" spc="-1">
                <a:solidFill>
                  <a:srgbClr val="000000"/>
                </a:solidFill>
                <a:latin typeface="Roboto"/>
                <a:ea typeface="Roboto"/>
              </a:rPr>
              <a:t>De fleste faggrupper kan findes begge steder </a:t>
            </a:r>
            <a:endParaRPr lang="da-DK" sz="1800" b="0" strike="noStrike" spc="-1">
              <a:latin typeface="Arial" panose="020B0604020202020204"/>
            </a:endParaRPr>
          </a:p>
          <a:p>
            <a:pPr>
              <a:lnSpc>
                <a:spcPct val="100000"/>
              </a:lnSpc>
              <a:buNone/>
              <a:tabLst>
                <a:tab pos="0" algn="l"/>
              </a:tabLst>
            </a:pPr>
            <a:endParaRPr lang="da-DK" sz="1800" b="0" strike="noStrike" spc="-1">
              <a:latin typeface="Arial" panose="020B0604020202020204"/>
            </a:endParaRPr>
          </a:p>
        </p:txBody>
      </p:sp>
      <p:pic>
        <p:nvPicPr>
          <p:cNvPr id="351" name="Google Shape;212;p33"/>
          <p:cNvPicPr/>
          <p:nvPr/>
        </p:nvPicPr>
        <p:blipFill>
          <a:blip r:embed="rId2"/>
          <a:stretch>
            <a:fillRect/>
          </a:stretch>
        </p:blipFill>
        <p:spPr>
          <a:xfrm rot="5400000">
            <a:off x="3630600" y="1466280"/>
            <a:ext cx="5017680" cy="2210040"/>
          </a:xfrm>
          <a:prstGeom prst="rect">
            <a:avLst/>
          </a:prstGeom>
          <a:ln w="0">
            <a:noFill/>
          </a:ln>
        </p:spPr>
      </p:pic>
      <p:sp>
        <p:nvSpPr>
          <p:cNvPr id="352" name="Google Shape;213;p33"/>
          <p:cNvSpPr/>
          <p:nvPr/>
        </p:nvSpPr>
        <p:spPr>
          <a:xfrm>
            <a:off x="1198800" y="210960"/>
            <a:ext cx="6889320" cy="91476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a:lnSpc>
                <a:spcPct val="100000"/>
              </a:lnSpc>
              <a:buNone/>
              <a:tabLst>
                <a:tab pos="0" algn="l"/>
              </a:tabLst>
            </a:pPr>
            <a:r>
              <a:rPr lang="da-DK" sz="2400" b="0" strike="noStrike" spc="-1">
                <a:solidFill>
                  <a:srgbClr val="000000"/>
                </a:solidFill>
                <a:latin typeface="Roboto"/>
                <a:ea typeface="Roboto"/>
              </a:rPr>
              <a:t>Hvordan er sundhedsvæsenet organiseret? Hvilke sektorer findes der?</a:t>
            </a:r>
            <a:endParaRPr lang="da-DK"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Google Shape;218;p34"/>
          <p:cNvPicPr/>
          <p:nvPr/>
        </p:nvPicPr>
        <p:blipFill>
          <a:blip r:embed="rId1"/>
          <a:stretch>
            <a:fillRect/>
          </a:stretch>
        </p:blipFill>
        <p:spPr>
          <a:xfrm>
            <a:off x="4598640" y="2759040"/>
            <a:ext cx="4545000" cy="2031120"/>
          </a:xfrm>
          <a:prstGeom prst="rect">
            <a:avLst/>
          </a:prstGeom>
          <a:ln w="0">
            <a:noFill/>
          </a:ln>
        </p:spPr>
      </p:pic>
      <p:sp>
        <p:nvSpPr>
          <p:cNvPr id="354" name="Google Shape;219;p34"/>
          <p:cNvSpPr/>
          <p:nvPr/>
        </p:nvSpPr>
        <p:spPr>
          <a:xfrm>
            <a:off x="189720" y="352800"/>
            <a:ext cx="8506080" cy="988920"/>
          </a:xfrm>
          <a:prstGeom prst="rect">
            <a:avLst/>
          </a:prstGeom>
          <a:noFill/>
          <a:ln w="0">
            <a:noFill/>
          </a:ln>
        </p:spPr>
        <p:style>
          <a:lnRef idx="0">
            <a:srgbClr val="FFFFFF"/>
          </a:lnRef>
          <a:fillRef idx="0">
            <a:srgbClr val="FFFFFF"/>
          </a:fillRef>
          <a:effectRef idx="0">
            <a:srgbClr val="FFFFFF"/>
          </a:effectRef>
          <a:fontRef idx="minor"/>
        </p:style>
        <p:txBody>
          <a:bodyPr anchor="ctr">
            <a:normAutofit/>
          </a:bodyPr>
          <a:p>
            <a:pPr>
              <a:lnSpc>
                <a:spcPct val="90000"/>
              </a:lnSpc>
              <a:buNone/>
              <a:tabLst>
                <a:tab pos="0" algn="l"/>
              </a:tabLst>
            </a:pPr>
            <a:r>
              <a:rPr lang="da-DK" sz="4400" b="0" strike="noStrike" spc="-1">
                <a:solidFill>
                  <a:srgbClr val="000000"/>
                </a:solidFill>
                <a:latin typeface="Roboto"/>
                <a:ea typeface="Roboto"/>
              </a:rPr>
              <a:t>Evidensbaseret medicin </a:t>
            </a:r>
            <a:endParaRPr lang="da-DK" sz="4400" b="0" strike="noStrike" spc="-1">
              <a:latin typeface="Arial" panose="020B0604020202020204"/>
            </a:endParaRPr>
          </a:p>
        </p:txBody>
      </p:sp>
      <p:sp>
        <p:nvSpPr>
          <p:cNvPr id="355" name="Google Shape;220;p34"/>
          <p:cNvSpPr/>
          <p:nvPr/>
        </p:nvSpPr>
        <p:spPr>
          <a:xfrm>
            <a:off x="189720" y="1442880"/>
            <a:ext cx="8506080" cy="3246840"/>
          </a:xfrm>
          <a:prstGeom prst="rect">
            <a:avLst/>
          </a:prstGeom>
          <a:noFill/>
          <a:ln w="0">
            <a:noFill/>
          </a:ln>
        </p:spPr>
        <p:style>
          <a:lnRef idx="0">
            <a:srgbClr val="FFFFFF"/>
          </a:lnRef>
          <a:fillRef idx="0">
            <a:srgbClr val="FFFFFF"/>
          </a:fillRef>
          <a:effectRef idx="0">
            <a:srgbClr val="FFFFFF"/>
          </a:effectRef>
          <a:fontRef idx="minor"/>
        </p:style>
        <p:txBody>
          <a:bodyPr anchor="t">
            <a:normAutofit fontScale="71000"/>
          </a:bodyPr>
          <a:p>
            <a:pPr marL="228600" indent="-175260">
              <a:lnSpc>
                <a:spcPct val="80000"/>
              </a:lnSpc>
              <a:buClr>
                <a:srgbClr val="000000"/>
              </a:buClr>
              <a:buFont typeface="Roboto"/>
              <a:buChar char="•"/>
            </a:pPr>
            <a:r>
              <a:rPr lang="da-DK" sz="2800" b="1" strike="noStrike" spc="-1">
                <a:solidFill>
                  <a:srgbClr val="000000"/>
                </a:solidFill>
                <a:latin typeface="Roboto"/>
                <a:ea typeface="Roboto"/>
              </a:rPr>
              <a:t>Evidensbaserede kliniske retningslinjer – også til fysioterapeuter! </a:t>
            </a:r>
            <a:endParaRPr lang="da-DK" sz="2800" b="0" strike="noStrike" spc="-1">
              <a:latin typeface="Arial" panose="020B0604020202020204"/>
            </a:endParaRPr>
          </a:p>
          <a:p>
            <a:pPr marL="228600" indent="-175260">
              <a:lnSpc>
                <a:spcPct val="80000"/>
              </a:lnSpc>
              <a:spcBef>
                <a:spcPts val="1000"/>
              </a:spcBef>
              <a:buClr>
                <a:srgbClr val="000000"/>
              </a:buClr>
              <a:buFont typeface="Roboto"/>
              <a:buChar char="•"/>
            </a:pPr>
            <a:r>
              <a:rPr lang="da-DK" sz="2800" b="1" strike="noStrike" spc="-1">
                <a:solidFill>
                  <a:srgbClr val="000000"/>
                </a:solidFill>
                <a:latin typeface="Roboto"/>
                <a:ea typeface="Roboto"/>
              </a:rPr>
              <a:t>Evidensbaseret praksis</a:t>
            </a:r>
            <a:endParaRPr lang="da-DK" sz="28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Klinisk erfaring</a:t>
            </a:r>
            <a:endParaRPr lang="da-DK" sz="24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Evidensbaseret forskning </a:t>
            </a:r>
            <a:endParaRPr lang="da-DK" sz="2400" b="0" strike="noStrike" spc="-1">
              <a:latin typeface="Arial" panose="020B0604020202020204"/>
            </a:endParaRPr>
          </a:p>
          <a:p>
            <a:pPr marL="685800" lvl="1" indent="-182245">
              <a:lnSpc>
                <a:spcPct val="80000"/>
              </a:lnSpc>
              <a:spcBef>
                <a:spcPts val="500"/>
              </a:spcBef>
              <a:buClr>
                <a:srgbClr val="000000"/>
              </a:buClr>
              <a:buFont typeface="Arial" panose="020B0604020202020204"/>
              <a:buChar char="•"/>
            </a:pPr>
            <a:r>
              <a:rPr lang="da-DK" sz="2400" b="0" strike="noStrike" spc="-1">
                <a:solidFill>
                  <a:srgbClr val="000000"/>
                </a:solidFill>
                <a:latin typeface="Roboto"/>
                <a:ea typeface="Roboto"/>
              </a:rPr>
              <a:t>Patientens forventninger og præferencer  </a:t>
            </a:r>
            <a:br>
              <a:rPr sz="1800"/>
            </a:br>
            <a:r>
              <a:rPr lang="da-DK" sz="2400" b="0" strike="noStrike" spc="-1">
                <a:solidFill>
                  <a:srgbClr val="000000"/>
                </a:solidFill>
                <a:latin typeface="Roboto"/>
                <a:ea typeface="Roboto"/>
              </a:rPr>
              <a:t> </a:t>
            </a:r>
            <a:endParaRPr lang="da-DK" sz="2400" b="0" strike="noStrike" spc="-1">
              <a:latin typeface="Arial" panose="020B0604020202020204"/>
            </a:endParaRPr>
          </a:p>
          <a:p>
            <a:pPr marL="228600" indent="-175260">
              <a:lnSpc>
                <a:spcPct val="80000"/>
              </a:lnSpc>
              <a:spcBef>
                <a:spcPts val="1000"/>
              </a:spcBef>
              <a:buClr>
                <a:srgbClr val="000000"/>
              </a:buClr>
              <a:buFont typeface="Roboto"/>
              <a:buChar char="•"/>
            </a:pPr>
            <a:r>
              <a:rPr lang="da-DK" sz="2800" b="1" strike="noStrike" spc="-1">
                <a:solidFill>
                  <a:srgbClr val="000000"/>
                </a:solidFill>
                <a:latin typeface="Roboto"/>
                <a:ea typeface="Roboto"/>
              </a:rPr>
              <a:t>Fysisk træning </a:t>
            </a:r>
            <a:endParaRPr lang="da-DK" sz="28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Forebyggende</a:t>
            </a:r>
            <a:endParaRPr lang="da-DK" sz="24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Del af behandling </a:t>
            </a:r>
            <a:endParaRPr lang="da-DK" sz="24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Compliance </a:t>
            </a:r>
            <a:endParaRPr lang="da-DK" sz="2400" b="0" strike="noStrike" spc="-1">
              <a:latin typeface="Arial" panose="020B0604020202020204"/>
            </a:endParaRPr>
          </a:p>
          <a:p>
            <a:pPr marL="685800" lvl="1" indent="-182245">
              <a:lnSpc>
                <a:spcPct val="80000"/>
              </a:lnSpc>
              <a:spcBef>
                <a:spcPts val="500"/>
              </a:spcBef>
              <a:buClr>
                <a:srgbClr val="000000"/>
              </a:buClr>
              <a:buFont typeface="Roboto"/>
              <a:buChar char="•"/>
            </a:pPr>
            <a:r>
              <a:rPr lang="da-DK" sz="2400" b="0" strike="noStrike" spc="-1">
                <a:solidFill>
                  <a:srgbClr val="000000"/>
                </a:solidFill>
                <a:latin typeface="Roboto"/>
                <a:ea typeface="Roboto"/>
              </a:rPr>
              <a:t>Patient empowerment </a:t>
            </a:r>
            <a:endParaRPr lang="da-DK" sz="2400" b="0" strike="noStrike" spc="-1">
              <a:latin typeface="Arial" panose="020B0604020202020204"/>
            </a:endParaRPr>
          </a:p>
          <a:p>
            <a:pPr marL="457200">
              <a:lnSpc>
                <a:spcPct val="80000"/>
              </a:lnSpc>
              <a:spcBef>
                <a:spcPts val="1000"/>
              </a:spcBef>
              <a:buNone/>
              <a:tabLst>
                <a:tab pos="0" algn="l"/>
              </a:tabLst>
            </a:pPr>
            <a:endParaRPr lang="da-DK" sz="2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Google Shape;225;p35"/>
          <p:cNvSpPr/>
          <p:nvPr/>
        </p:nvSpPr>
        <p:spPr>
          <a:xfrm>
            <a:off x="284040" y="97200"/>
            <a:ext cx="8505720" cy="997200"/>
          </a:xfrm>
          <a:prstGeom prst="rect">
            <a:avLst/>
          </a:prstGeom>
          <a:noFill/>
          <a:ln w="0">
            <a:noFill/>
          </a:ln>
        </p:spPr>
        <p:style>
          <a:lnRef idx="0">
            <a:srgbClr val="FFFFFF"/>
          </a:lnRef>
          <a:fillRef idx="0">
            <a:srgbClr val="FFFFFF"/>
          </a:fillRef>
          <a:effectRef idx="0">
            <a:srgbClr val="FFFFFF"/>
          </a:effectRef>
          <a:fontRef idx="minor"/>
        </p:style>
        <p:txBody>
          <a:bodyPr anchor="ctr">
            <a:normAutofit fontScale="86000"/>
          </a:bodyPr>
          <a:p>
            <a:pPr>
              <a:lnSpc>
                <a:spcPct val="90000"/>
              </a:lnSpc>
              <a:buNone/>
              <a:tabLst>
                <a:tab pos="0" algn="l"/>
              </a:tabLst>
            </a:pPr>
            <a:r>
              <a:rPr lang="da-DK" sz="4400" b="0" strike="noStrike" spc="-1">
                <a:solidFill>
                  <a:srgbClr val="000000"/>
                </a:solidFill>
                <a:latin typeface="Calibri"/>
                <a:ea typeface="Calibri"/>
              </a:rPr>
              <a:t>Fysioterapeutens rolle som behandler </a:t>
            </a:r>
            <a:endParaRPr lang="da-DK" sz="4400" b="0" strike="noStrike" spc="-1">
              <a:latin typeface="Arial" panose="020B0604020202020204"/>
            </a:endParaRPr>
          </a:p>
        </p:txBody>
      </p:sp>
      <p:sp>
        <p:nvSpPr>
          <p:cNvPr id="357" name="Google Shape;226;p35"/>
          <p:cNvSpPr/>
          <p:nvPr/>
        </p:nvSpPr>
        <p:spPr>
          <a:xfrm>
            <a:off x="1474920" y="1172880"/>
            <a:ext cx="1222560" cy="1137600"/>
          </a:xfrm>
          <a:custGeom>
            <a:avLst/>
            <a:gdLst/>
            <a:ahLst/>
            <a:cxnLst/>
            <a:rect l="l" t="t" r="r" b="b"/>
            <a:pathLst>
              <a:path w="21600" h="21600">
                <a:moveTo>
                  <a:pt x="0" y="0"/>
                </a:moveTo>
                <a:lnTo>
                  <a:pt x="21600" y="0"/>
                </a:lnTo>
                <a:lnTo>
                  <a:pt x="21600" y="21600"/>
                </a:lnTo>
                <a:lnTo>
                  <a:pt x="0" y="21600"/>
                </a:lnTo>
                <a:close/>
              </a:path>
            </a:pathLst>
          </a:custGeom>
          <a:blipFill rotWithShape="0">
            <a:blip r:embed="rId1"/>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58" name="Google Shape;227;p35"/>
          <p:cNvSpPr/>
          <p:nvPr/>
        </p:nvSpPr>
        <p:spPr>
          <a:xfrm>
            <a:off x="972000" y="2478240"/>
            <a:ext cx="3498840" cy="487440"/>
          </a:xfrm>
          <a:custGeom>
            <a:avLst/>
            <a:gdLst/>
            <a:ahLst/>
            <a:cxnLst/>
            <a:rect l="l" t="t" r="r" b="b"/>
            <a:pathLst>
              <a:path w="4320000" h="648000">
                <a:moveTo>
                  <a:pt x="0" y="0"/>
                </a:moveTo>
                <a:lnTo>
                  <a:pt x="4320000" y="0"/>
                </a:lnTo>
                <a:lnTo>
                  <a:pt x="4320000" y="648000"/>
                </a:lnTo>
                <a:lnTo>
                  <a:pt x="0" y="648000"/>
                </a:lnTo>
                <a:lnTo>
                  <a:pt x="0" y="0"/>
                </a:lnTo>
                <a:close/>
              </a:path>
            </a:pathLst>
          </a:custGeom>
          <a:noFill/>
          <a:ln w="0">
            <a:noFill/>
          </a:ln>
        </p:spPr>
        <p:style>
          <a:lnRef idx="0">
            <a:srgbClr val="FFFFFF"/>
          </a:lnRef>
          <a:fillRef idx="0">
            <a:srgbClr val="FFFFFF"/>
          </a:fillRef>
          <a:effectRef idx="0">
            <a:srgbClr val="FFFFFF"/>
          </a:effectRef>
          <a:fontRef idx="minor"/>
        </p:style>
        <p:txBody>
          <a:bodyPr lIns="0" tIns="0" rIns="0" bIns="0" anchor="t">
            <a:noAutofit/>
          </a:bodyPr>
          <a:p>
            <a:pPr>
              <a:lnSpc>
                <a:spcPct val="100000"/>
              </a:lnSpc>
              <a:buNone/>
              <a:tabLst>
                <a:tab pos="0" algn="l"/>
              </a:tabLst>
            </a:pPr>
            <a:r>
              <a:rPr lang="da-DK" sz="2800" b="1" strike="noStrike" spc="-1">
                <a:solidFill>
                  <a:srgbClr val="000000"/>
                </a:solidFill>
                <a:latin typeface="Calibri"/>
                <a:ea typeface="Calibri"/>
              </a:rPr>
              <a:t>Autoriseret sundhedsperson </a:t>
            </a:r>
            <a:endParaRPr lang="da-DK" sz="2800" b="0" strike="noStrike" spc="-1">
              <a:latin typeface="Arial" panose="020B0604020202020204"/>
            </a:endParaRPr>
          </a:p>
        </p:txBody>
      </p:sp>
      <p:sp>
        <p:nvSpPr>
          <p:cNvPr id="359" name="Google Shape;228;p35"/>
          <p:cNvSpPr/>
          <p:nvPr/>
        </p:nvSpPr>
        <p:spPr>
          <a:xfrm>
            <a:off x="972000" y="3540600"/>
            <a:ext cx="3498840" cy="738000"/>
          </a:xfrm>
          <a:custGeom>
            <a:avLst/>
            <a:gdLst/>
            <a:ahLst/>
            <a:cxnLst/>
            <a:rect l="l" t="t" r="r" b="b"/>
            <a:pathLst>
              <a:path w="4320000" h="981389">
                <a:moveTo>
                  <a:pt x="0" y="0"/>
                </a:moveTo>
                <a:lnTo>
                  <a:pt x="4320000" y="0"/>
                </a:lnTo>
                <a:lnTo>
                  <a:pt x="4320000" y="981389"/>
                </a:lnTo>
                <a:lnTo>
                  <a:pt x="0" y="981389"/>
                </a:lnTo>
                <a:lnTo>
                  <a:pt x="0" y="0"/>
                </a:lnTo>
                <a:close/>
              </a:path>
            </a:pathLst>
          </a:custGeom>
          <a:noFill/>
          <a:ln w="0">
            <a:noFill/>
          </a:ln>
        </p:spPr>
        <p:style>
          <a:lnRef idx="0">
            <a:srgbClr val="FFFFFF"/>
          </a:lnRef>
          <a:fillRef idx="0">
            <a:srgbClr val="FFFFFF"/>
          </a:fillRef>
          <a:effectRef idx="0">
            <a:srgbClr val="FFFFFF"/>
          </a:effectRef>
          <a:fontRef idx="minor"/>
        </p:style>
        <p:txBody>
          <a:bodyPr lIns="0" tIns="0" rIns="0" bIns="0" anchor="t">
            <a:noAutofit/>
          </a:bodyPr>
          <a:p>
            <a:pPr>
              <a:lnSpc>
                <a:spcPct val="100000"/>
              </a:lnSpc>
              <a:buNone/>
              <a:tabLst>
                <a:tab pos="0" algn="l"/>
              </a:tabLst>
            </a:pPr>
            <a:r>
              <a:rPr lang="da-DK" sz="1700" b="0" strike="noStrike" spc="-1">
                <a:solidFill>
                  <a:srgbClr val="000000"/>
                </a:solidFill>
                <a:latin typeface="Calibri"/>
                <a:ea typeface="Calibri"/>
              </a:rPr>
              <a:t>Beskyttet titel </a:t>
            </a:r>
            <a:endParaRPr lang="da-DK" sz="1700" b="0" strike="noStrike" spc="-1">
              <a:latin typeface="Arial" panose="020B0604020202020204"/>
            </a:endParaRPr>
          </a:p>
        </p:txBody>
      </p:sp>
      <p:sp>
        <p:nvSpPr>
          <p:cNvPr id="360" name="Google Shape;229;p35"/>
          <p:cNvSpPr/>
          <p:nvPr/>
        </p:nvSpPr>
        <p:spPr>
          <a:xfrm>
            <a:off x="5743440" y="1176480"/>
            <a:ext cx="1222560" cy="1137600"/>
          </a:xfrm>
          <a:custGeom>
            <a:avLst/>
            <a:gdLst/>
            <a:ahLst/>
            <a:cxnLst/>
            <a:rect l="l" t="t" r="r" b="b"/>
            <a:pathLst>
              <a:path w="21600" h="21600">
                <a:moveTo>
                  <a:pt x="0" y="0"/>
                </a:moveTo>
                <a:lnTo>
                  <a:pt x="21600" y="0"/>
                </a:lnTo>
                <a:lnTo>
                  <a:pt x="21600" y="21600"/>
                </a:lnTo>
                <a:lnTo>
                  <a:pt x="0" y="21600"/>
                </a:lnTo>
                <a:close/>
              </a:path>
            </a:pathLst>
          </a:custGeom>
          <a:blipFill rotWithShape="0">
            <a:blip r:embed="rId2"/>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61" name="Google Shape;230;p35"/>
          <p:cNvSpPr/>
          <p:nvPr/>
        </p:nvSpPr>
        <p:spPr>
          <a:xfrm>
            <a:off x="5183640" y="2478240"/>
            <a:ext cx="3498840" cy="803160"/>
          </a:xfrm>
          <a:custGeom>
            <a:avLst/>
            <a:gdLst/>
            <a:ahLst/>
            <a:cxnLst/>
            <a:rect l="l" t="t" r="r" b="b"/>
            <a:pathLst>
              <a:path w="4320000" h="648000">
                <a:moveTo>
                  <a:pt x="0" y="0"/>
                </a:moveTo>
                <a:lnTo>
                  <a:pt x="4320000" y="0"/>
                </a:lnTo>
                <a:lnTo>
                  <a:pt x="4320000" y="648000"/>
                </a:lnTo>
                <a:lnTo>
                  <a:pt x="0" y="648000"/>
                </a:lnTo>
                <a:lnTo>
                  <a:pt x="0" y="0"/>
                </a:lnTo>
                <a:close/>
              </a:path>
            </a:pathLst>
          </a:custGeom>
          <a:noFill/>
          <a:ln w="0">
            <a:noFill/>
          </a:ln>
        </p:spPr>
        <p:style>
          <a:lnRef idx="0">
            <a:srgbClr val="FFFFFF"/>
          </a:lnRef>
          <a:fillRef idx="0">
            <a:srgbClr val="FFFFFF"/>
          </a:fillRef>
          <a:effectRef idx="0">
            <a:srgbClr val="FFFFFF"/>
          </a:effectRef>
          <a:fontRef idx="minor"/>
        </p:style>
        <p:txBody>
          <a:bodyPr lIns="0" tIns="0" rIns="0" bIns="0" anchor="t">
            <a:noAutofit/>
          </a:bodyPr>
          <a:p>
            <a:pPr>
              <a:lnSpc>
                <a:spcPct val="100000"/>
              </a:lnSpc>
              <a:buNone/>
              <a:tabLst>
                <a:tab pos="0" algn="l"/>
              </a:tabLst>
            </a:pPr>
            <a:r>
              <a:rPr lang="da-DK" sz="2800" b="1" strike="noStrike" spc="-1">
                <a:solidFill>
                  <a:srgbClr val="000000"/>
                </a:solidFill>
                <a:latin typeface="Calibri"/>
                <a:ea typeface="Calibri"/>
              </a:rPr>
              <a:t>Underlagt sundhedsloven </a:t>
            </a:r>
            <a:endParaRPr lang="da-DK" sz="2800" b="0" strike="noStrike" spc="-1">
              <a:latin typeface="Arial" panose="020B0604020202020204"/>
            </a:endParaRPr>
          </a:p>
        </p:txBody>
      </p:sp>
      <p:sp>
        <p:nvSpPr>
          <p:cNvPr id="362" name="Google Shape;231;p35"/>
          <p:cNvSpPr/>
          <p:nvPr/>
        </p:nvSpPr>
        <p:spPr>
          <a:xfrm>
            <a:off x="5094360" y="3445560"/>
            <a:ext cx="3498840" cy="1218960"/>
          </a:xfrm>
          <a:custGeom>
            <a:avLst/>
            <a:gdLst/>
            <a:ahLst/>
            <a:cxnLst/>
            <a:rect l="l" t="t" r="r" b="b"/>
            <a:pathLst>
              <a:path w="4320000" h="981389">
                <a:moveTo>
                  <a:pt x="0" y="0"/>
                </a:moveTo>
                <a:lnTo>
                  <a:pt x="4320000" y="0"/>
                </a:lnTo>
                <a:lnTo>
                  <a:pt x="4320000" y="981389"/>
                </a:lnTo>
                <a:lnTo>
                  <a:pt x="0" y="981389"/>
                </a:lnTo>
                <a:lnTo>
                  <a:pt x="0" y="0"/>
                </a:lnTo>
                <a:close/>
              </a:path>
            </a:pathLst>
          </a:custGeom>
          <a:noFill/>
          <a:ln w="0">
            <a:noFill/>
          </a:ln>
        </p:spPr>
        <p:style>
          <a:lnRef idx="0">
            <a:srgbClr val="FFFFFF"/>
          </a:lnRef>
          <a:fillRef idx="0">
            <a:srgbClr val="FFFFFF"/>
          </a:fillRef>
          <a:effectRef idx="0">
            <a:srgbClr val="FFFFFF"/>
          </a:effectRef>
          <a:fontRef idx="minor"/>
        </p:style>
        <p:txBody>
          <a:bodyPr lIns="0" tIns="0" rIns="0" bIns="0" anchor="t">
            <a:noAutofit/>
          </a:bodyPr>
          <a:p>
            <a:pPr>
              <a:lnSpc>
                <a:spcPct val="100000"/>
              </a:lnSpc>
              <a:buNone/>
              <a:tabLst>
                <a:tab pos="0" algn="l"/>
              </a:tabLst>
            </a:pPr>
            <a:r>
              <a:rPr lang="da-DK" sz="1700" b="0" strike="noStrike" spc="-1">
                <a:solidFill>
                  <a:srgbClr val="000000"/>
                </a:solidFill>
                <a:latin typeface="Calibri"/>
                <a:ea typeface="Calibri"/>
              </a:rPr>
              <a:t>Pligt til at vise omhu og samvittighedsfuldhed </a:t>
            </a:r>
            <a:endParaRPr lang="da-DK" sz="1700" b="0" strike="noStrike" spc="-1">
              <a:latin typeface="Arial" panose="020B0604020202020204"/>
            </a:endParaRPr>
          </a:p>
          <a:p>
            <a:pPr>
              <a:lnSpc>
                <a:spcPct val="100000"/>
              </a:lnSpc>
              <a:spcBef>
                <a:spcPts val="700"/>
              </a:spcBef>
              <a:buNone/>
              <a:tabLst>
                <a:tab pos="0" algn="l"/>
              </a:tabLst>
            </a:pPr>
            <a:r>
              <a:rPr lang="da-DK" sz="1700" b="0" strike="noStrike" spc="-1">
                <a:solidFill>
                  <a:srgbClr val="000000"/>
                </a:solidFill>
                <a:latin typeface="Calibri"/>
                <a:ea typeface="Calibri"/>
              </a:rPr>
              <a:t>Pligt til at journalisere dit arbejde </a:t>
            </a:r>
            <a:endParaRPr lang="da-DK" sz="1700" b="0" strike="noStrike" spc="-1">
              <a:latin typeface="Arial" panose="020B0604020202020204"/>
            </a:endParaRPr>
          </a:p>
          <a:p>
            <a:pPr>
              <a:lnSpc>
                <a:spcPct val="100000"/>
              </a:lnSpc>
              <a:spcBef>
                <a:spcPts val="700"/>
              </a:spcBef>
              <a:buNone/>
              <a:tabLst>
                <a:tab pos="0" algn="l"/>
              </a:tabLst>
            </a:pPr>
            <a:r>
              <a:rPr lang="da-DK" sz="1700" b="0" strike="noStrike" spc="-1">
                <a:solidFill>
                  <a:srgbClr val="000000"/>
                </a:solidFill>
                <a:latin typeface="Calibri"/>
                <a:ea typeface="Calibri"/>
              </a:rPr>
              <a:t>Tavshedspligt </a:t>
            </a:r>
            <a:endParaRPr lang="da-DK" sz="17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Google Shape;236;p36"/>
          <p:cNvSpPr/>
          <p:nvPr/>
        </p:nvSpPr>
        <p:spPr>
          <a:xfrm>
            <a:off x="-97200" y="64800"/>
            <a:ext cx="9198360" cy="458604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364" name="Google Shape;237;p36"/>
          <p:cNvSpPr/>
          <p:nvPr/>
        </p:nvSpPr>
        <p:spPr>
          <a:xfrm>
            <a:off x="278640" y="258480"/>
            <a:ext cx="7633440" cy="769320"/>
          </a:xfrm>
          <a:prstGeom prst="rect">
            <a:avLst/>
          </a:prstGeom>
          <a:noFill/>
          <a:ln w="0">
            <a:noFill/>
          </a:ln>
        </p:spPr>
        <p:style>
          <a:lnRef idx="0">
            <a:srgbClr val="FFFFFF"/>
          </a:lnRef>
          <a:fillRef idx="0">
            <a:srgbClr val="FFFFFF"/>
          </a:fillRef>
          <a:effectRef idx="0">
            <a:srgbClr val="FFFFFF"/>
          </a:effectRef>
          <a:fontRef idx="minor"/>
        </p:style>
        <p:txBody>
          <a:bodyPr anchor="b">
            <a:normAutofit/>
          </a:bodyPr>
          <a:p>
            <a:pPr>
              <a:lnSpc>
                <a:spcPct val="90000"/>
              </a:lnSpc>
              <a:buNone/>
              <a:tabLst>
                <a:tab pos="0" algn="l"/>
              </a:tabLst>
            </a:pPr>
            <a:r>
              <a:rPr lang="da-DK" sz="4000" b="0" strike="noStrike" spc="-1">
                <a:solidFill>
                  <a:srgbClr val="000000"/>
                </a:solidFill>
                <a:latin typeface="Calibri"/>
                <a:ea typeface="Calibri"/>
              </a:rPr>
              <a:t>Introduktion til medicin &amp; kirurgi</a:t>
            </a:r>
            <a:endParaRPr lang="da-DK" sz="4000" b="0" strike="noStrike" spc="-1">
              <a:latin typeface="Arial" panose="020B0604020202020204"/>
            </a:endParaRPr>
          </a:p>
        </p:txBody>
      </p:sp>
      <p:sp>
        <p:nvSpPr>
          <p:cNvPr id="365" name="Google Shape;238;p36"/>
          <p:cNvSpPr/>
          <p:nvPr/>
        </p:nvSpPr>
        <p:spPr>
          <a:xfrm>
            <a:off x="770400" y="1389600"/>
            <a:ext cx="4527720" cy="2428920"/>
          </a:xfrm>
          <a:prstGeom prst="rect">
            <a:avLst/>
          </a:prstGeom>
          <a:noFill/>
          <a:ln w="0">
            <a:noFill/>
          </a:ln>
        </p:spPr>
        <p:style>
          <a:lnRef idx="0">
            <a:srgbClr val="FFFFFF"/>
          </a:lnRef>
          <a:fillRef idx="0">
            <a:srgbClr val="FFFFFF"/>
          </a:fillRef>
          <a:effectRef idx="0">
            <a:srgbClr val="FFFFFF"/>
          </a:effectRef>
          <a:fontRef idx="minor"/>
        </p:style>
        <p:txBody>
          <a:bodyPr anchor="t">
            <a:normAutofit fontScale="69000"/>
          </a:bodyPr>
          <a:p>
            <a:pPr marL="228600" indent="-200025">
              <a:lnSpc>
                <a:spcPct val="90000"/>
              </a:lnSpc>
              <a:buClr>
                <a:srgbClr val="000000"/>
              </a:buClr>
              <a:buFont typeface="Arial" panose="020B0604020202020204"/>
              <a:buChar char="•"/>
            </a:pPr>
            <a:r>
              <a:rPr lang="da-DK" sz="2000" b="0" strike="noStrike" spc="-1">
                <a:solidFill>
                  <a:srgbClr val="000000"/>
                </a:solidFill>
                <a:latin typeface="Calibri"/>
                <a:ea typeface="Calibri"/>
              </a:rPr>
              <a:t>39 lægelige specialer </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Medicinske </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Kirurgiske </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Medicinsk-kirurgiske </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Parakliniske</a:t>
            </a:r>
            <a:endParaRPr lang="da-DK" sz="2000" b="0" strike="noStrike" spc="-1">
              <a:latin typeface="Arial" panose="020B0604020202020204"/>
            </a:endParaRPr>
          </a:p>
          <a:p>
            <a:pPr marL="228600" indent="-200025">
              <a:lnSpc>
                <a:spcPct val="90000"/>
              </a:lnSpc>
              <a:spcBef>
                <a:spcPts val="1000"/>
              </a:spcBef>
              <a:buClr>
                <a:srgbClr val="000000"/>
              </a:buClr>
              <a:buFont typeface="Arial" panose="020B0604020202020204"/>
              <a:buChar char="•"/>
            </a:pPr>
            <a:r>
              <a:rPr lang="da-DK" sz="2000" b="0" strike="noStrike" spc="-1">
                <a:solidFill>
                  <a:srgbClr val="000000"/>
                </a:solidFill>
                <a:latin typeface="Calibri"/>
                <a:ea typeface="Calibri"/>
              </a:rPr>
              <a:t>Stort overlap mellem  mange specialer </a:t>
            </a:r>
            <a:endParaRPr lang="da-DK" sz="2000" b="0" strike="noStrike" spc="-1">
              <a:latin typeface="Arial" panose="020B0604020202020204"/>
            </a:endParaRPr>
          </a:p>
          <a:p>
            <a:pPr marL="228600" indent="-200025">
              <a:lnSpc>
                <a:spcPct val="90000"/>
              </a:lnSpc>
              <a:spcBef>
                <a:spcPts val="1000"/>
              </a:spcBef>
              <a:buClr>
                <a:srgbClr val="000000"/>
              </a:buClr>
              <a:buFont typeface="Arial" panose="020B0604020202020204"/>
              <a:buChar char="•"/>
            </a:pPr>
            <a:r>
              <a:rPr lang="da-DK" sz="2000" b="0" strike="noStrike" spc="-1">
                <a:solidFill>
                  <a:srgbClr val="000000"/>
                </a:solidFill>
                <a:latin typeface="Calibri"/>
                <a:ea typeface="Calibri"/>
              </a:rPr>
              <a:t>Nogle medicinske specialer har et kirurgisk ”makker-speciale”</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Neurologi  - neurokirurgi </a:t>
            </a:r>
            <a:endParaRPr lang="da-DK" sz="2000" b="0" strike="noStrike" spc="-1">
              <a:latin typeface="Arial" panose="020B0604020202020204"/>
            </a:endParaRPr>
          </a:p>
          <a:p>
            <a:pPr marL="685800" lvl="1" indent="-200025">
              <a:lnSpc>
                <a:spcPct val="90000"/>
              </a:lnSpc>
              <a:spcBef>
                <a:spcPts val="500"/>
              </a:spcBef>
              <a:buClr>
                <a:srgbClr val="000000"/>
              </a:buClr>
              <a:buFont typeface="Arial" panose="020B0604020202020204"/>
              <a:buChar char="•"/>
            </a:pPr>
            <a:r>
              <a:rPr lang="da-DK" sz="2000" b="0" strike="noStrike" spc="-1">
                <a:solidFill>
                  <a:srgbClr val="000000"/>
                </a:solidFill>
                <a:latin typeface="Calibri"/>
                <a:ea typeface="Calibri"/>
              </a:rPr>
              <a:t>Mave-tarm medicin – mave-tarm kirurgi </a:t>
            </a:r>
            <a:endParaRPr lang="da-DK" sz="2000" b="0" strike="noStrike" spc="-1">
              <a:latin typeface="Arial" panose="020B0604020202020204"/>
            </a:endParaRPr>
          </a:p>
        </p:txBody>
      </p:sp>
      <p:pic>
        <p:nvPicPr>
          <p:cNvPr id="366" name="Google Shape;239;p36"/>
          <p:cNvPicPr/>
          <p:nvPr/>
        </p:nvPicPr>
        <p:blipFill>
          <a:blip r:embed="rId1"/>
          <a:srcRect t="3114"/>
          <a:stretch>
            <a:fillRect/>
          </a:stretch>
        </p:blipFill>
        <p:spPr>
          <a:xfrm>
            <a:off x="5545800" y="1170360"/>
            <a:ext cx="3555000" cy="30535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Google Shape;244;p37"/>
          <p:cNvPicPr/>
          <p:nvPr/>
        </p:nvPicPr>
        <p:blipFill>
          <a:blip r:embed="rId1"/>
          <a:stretch>
            <a:fillRect/>
          </a:stretch>
        </p:blipFill>
        <p:spPr>
          <a:xfrm>
            <a:off x="152280" y="152280"/>
            <a:ext cx="8439480" cy="48384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oogle Shape;249;p38"/>
          <p:cNvSpPr/>
          <p:nvPr/>
        </p:nvSpPr>
        <p:spPr>
          <a:xfrm>
            <a:off x="223560" y="1080000"/>
            <a:ext cx="6976440" cy="3960000"/>
          </a:xfrm>
          <a:prstGeom prst="rect">
            <a:avLst/>
          </a:prstGeom>
          <a:noFill/>
          <a:ln w="0">
            <a:noFill/>
          </a:ln>
        </p:spPr>
        <p:style>
          <a:lnRef idx="0">
            <a:srgbClr val="FFFFFF"/>
          </a:lnRef>
          <a:fillRef idx="0">
            <a:srgbClr val="FFFFFF"/>
          </a:fillRef>
          <a:effectRef idx="0">
            <a:srgbClr val="FFFFFF"/>
          </a:effectRef>
          <a:fontRef idx="minor"/>
        </p:style>
        <p:txBody>
          <a:bodyPr anchor="t">
            <a:normAutofit/>
          </a:bodyPr>
          <a:p>
            <a:pPr marL="228600" indent="-208915">
              <a:lnSpc>
                <a:spcPct val="90000"/>
              </a:lnSpc>
              <a:buClr>
                <a:srgbClr val="000000"/>
              </a:buClr>
              <a:buFont typeface="Roboto"/>
              <a:buChar char="•"/>
            </a:pPr>
            <a:r>
              <a:rPr lang="da-DK" sz="2000" b="1" strike="noStrike" spc="-1">
                <a:solidFill>
                  <a:srgbClr val="000000"/>
                </a:solidFill>
                <a:latin typeface="Roboto"/>
                <a:ea typeface="Roboto"/>
              </a:rPr>
              <a:t>Medicin </a:t>
            </a:r>
            <a:endParaRPr lang="da-DK" sz="2000" b="0" strike="noStrike" spc="-1">
              <a:latin typeface="Arial" panose="020B0604020202020204"/>
            </a:endParaRPr>
          </a:p>
          <a:p>
            <a:pPr marL="685800" lvl="1" indent="-208915">
              <a:lnSpc>
                <a:spcPct val="90000"/>
              </a:lnSpc>
              <a:spcBef>
                <a:spcPts val="500"/>
              </a:spcBef>
              <a:buClr>
                <a:srgbClr val="000000"/>
              </a:buClr>
              <a:buFont typeface="Roboto"/>
              <a:buChar char="•"/>
            </a:pPr>
            <a:r>
              <a:rPr lang="da-DK" sz="2000" b="0" strike="noStrike" spc="-1">
                <a:solidFill>
                  <a:srgbClr val="000000"/>
                </a:solidFill>
                <a:latin typeface="Roboto"/>
                <a:ea typeface="Roboto"/>
              </a:rPr>
              <a:t>Ikke-kirurgisk behandling</a:t>
            </a:r>
            <a:endParaRPr lang="da-DK" sz="2000" b="0" strike="noStrike" spc="-1">
              <a:latin typeface="Arial" panose="020B0604020202020204"/>
            </a:endParaRPr>
          </a:p>
          <a:p>
            <a:pPr marL="685800" lvl="1" indent="-208915">
              <a:lnSpc>
                <a:spcPct val="90000"/>
              </a:lnSpc>
              <a:spcBef>
                <a:spcPts val="500"/>
              </a:spcBef>
              <a:buClr>
                <a:srgbClr val="000000"/>
              </a:buClr>
              <a:buFont typeface="Arial" panose="020B0604020202020204"/>
              <a:buChar char="•"/>
            </a:pPr>
            <a:r>
              <a:rPr lang="da-DK" sz="2000" b="0" strike="noStrike" spc="-1">
                <a:solidFill>
                  <a:srgbClr val="000000"/>
                </a:solidFill>
                <a:latin typeface="Roboto"/>
                <a:ea typeface="Roboto"/>
              </a:rPr>
              <a:t>Dog flere og  flere invasive procedurer </a:t>
            </a:r>
            <a:endParaRPr lang="da-DK" sz="2000" b="0" strike="noStrike" spc="-1">
              <a:latin typeface="Arial" panose="020B0604020202020204"/>
            </a:endParaRPr>
          </a:p>
          <a:p>
            <a:pPr marL="228600" indent="-208915">
              <a:lnSpc>
                <a:spcPct val="100000"/>
              </a:lnSpc>
              <a:buClr>
                <a:srgbClr val="000000"/>
              </a:buClr>
              <a:buFont typeface="Roboto"/>
              <a:buChar char="•"/>
            </a:pPr>
            <a:r>
              <a:rPr lang="da-DK" sz="2000" b="1" strike="noStrike" spc="-1">
                <a:solidFill>
                  <a:srgbClr val="000000"/>
                </a:solidFill>
                <a:latin typeface="Roboto"/>
                <a:ea typeface="Roboto"/>
              </a:rPr>
              <a:t>Kirurgi </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Ja, kirurgi… Både små og store operationer </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Robotkirurgi, kikkertkirurgi, åben kirurgi </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Bedøvelse: </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Generel anæstesi </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Regional anæstesi</a:t>
            </a:r>
            <a:endParaRPr lang="da-DK" sz="2000" b="0" strike="noStrike" spc="-1">
              <a:latin typeface="Arial" panose="020B0604020202020204"/>
            </a:endParaRPr>
          </a:p>
          <a:p>
            <a:pPr marL="685800" lvl="1" indent="-208915">
              <a:lnSpc>
                <a:spcPct val="100000"/>
              </a:lnSpc>
              <a:buClr>
                <a:srgbClr val="000000"/>
              </a:buClr>
              <a:buFont typeface="Arial" panose="020B0604020202020204"/>
              <a:buChar char="•"/>
            </a:pPr>
            <a:r>
              <a:rPr lang="da-DK" sz="2000" b="0" strike="noStrike" spc="-1">
                <a:solidFill>
                  <a:srgbClr val="000000"/>
                </a:solidFill>
                <a:latin typeface="Roboto"/>
                <a:ea typeface="Roboto"/>
              </a:rPr>
              <a:t>Lokal anæstesi</a:t>
            </a:r>
            <a:endParaRPr lang="da-DK" sz="2000" b="0" strike="noStrike" spc="-1">
              <a:latin typeface="Arial" panose="020B0604020202020204"/>
            </a:endParaRPr>
          </a:p>
          <a:p>
            <a:pPr marL="914400">
              <a:lnSpc>
                <a:spcPct val="90000"/>
              </a:lnSpc>
              <a:spcBef>
                <a:spcPts val="500"/>
              </a:spcBef>
              <a:buNone/>
              <a:tabLst>
                <a:tab pos="0" algn="l"/>
              </a:tabLst>
            </a:pPr>
            <a:endParaRPr lang="da-DK" sz="1700" b="0" strike="noStrike" spc="-1">
              <a:latin typeface="Arial" panose="020B0604020202020204"/>
            </a:endParaRPr>
          </a:p>
        </p:txBody>
      </p:sp>
      <p:pic>
        <p:nvPicPr>
          <p:cNvPr id="369" name="Google Shape;250;p38"/>
          <p:cNvPicPr/>
          <p:nvPr/>
        </p:nvPicPr>
        <p:blipFill>
          <a:blip r:embed="rId1"/>
          <a:stretch>
            <a:fillRect/>
          </a:stretch>
        </p:blipFill>
        <p:spPr>
          <a:xfrm>
            <a:off x="3857400" y="3060000"/>
            <a:ext cx="3882600" cy="1908000"/>
          </a:xfrm>
          <a:prstGeom prst="rect">
            <a:avLst/>
          </a:prstGeom>
          <a:ln w="0">
            <a:noFill/>
          </a:ln>
        </p:spPr>
      </p:pic>
      <p:sp>
        <p:nvSpPr>
          <p:cNvPr id="370" name="PlaceHolder 1"/>
          <p:cNvSpPr>
            <a:spLocks noGrp="1"/>
          </p:cNvSpPr>
          <p:nvPr>
            <p:ph type="title"/>
          </p:nvPr>
        </p:nvSpPr>
        <p:spPr>
          <a:xfrm>
            <a:off x="98280" y="180000"/>
            <a:ext cx="8826120" cy="720000"/>
          </a:xfrm>
          <a:prstGeom prst="rect">
            <a:avLst/>
          </a:prstGeom>
          <a:noFill/>
          <a:ln w="0">
            <a:noFill/>
          </a:ln>
        </p:spPr>
        <p:txBody>
          <a:bodyPr tIns="91440" bIns="91440" anchor="ctr">
            <a:noAutofit/>
          </a:bodyPr>
          <a:p>
            <a:pPr>
              <a:lnSpc>
                <a:spcPct val="90000"/>
              </a:lnSpc>
              <a:buNone/>
              <a:tabLst>
                <a:tab pos="0" algn="l"/>
              </a:tabLst>
            </a:pPr>
            <a:r>
              <a:rPr lang="da-DK" sz="3160" b="0" strike="noStrike" spc="-1">
                <a:solidFill>
                  <a:srgbClr val="FFFFFF"/>
                </a:solidFill>
                <a:latin typeface="Roboto"/>
                <a:ea typeface="Roboto"/>
              </a:rPr>
              <a:t>Introduktion til medicin &amp; kirurgi </a:t>
            </a:r>
            <a:br>
              <a:rPr sz="3160"/>
            </a:br>
            <a:endParaRPr lang="da-DK" sz="3160" b="0" strike="noStrike" spc="-1">
              <a:solidFill>
                <a:srgbClr val="EEEEEE"/>
              </a:solidFill>
              <a:latin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Journalen som arbejdsværktøj </a:t>
            </a:r>
            <a:endParaRPr lang="da-DK" sz="1800" b="0" strike="noStrike" spc="-1">
              <a:solidFill>
                <a:srgbClr val="EEEEEE"/>
              </a:solidFill>
              <a:latin typeface="Roboto"/>
            </a:endParaRPr>
          </a:p>
        </p:txBody>
      </p:sp>
      <p:sp>
        <p:nvSpPr>
          <p:cNvPr id="372" name="Google Shape;257;p39"/>
          <p:cNvSpPr/>
          <p:nvPr/>
        </p:nvSpPr>
        <p:spPr>
          <a:xfrm>
            <a:off x="172440" y="983880"/>
            <a:ext cx="6169320" cy="2429640"/>
          </a:xfrm>
          <a:prstGeom prst="rect">
            <a:avLst/>
          </a:prstGeom>
          <a:noFill/>
          <a:ln w="0">
            <a:noFill/>
          </a:ln>
        </p:spPr>
        <p:style>
          <a:lnRef idx="0">
            <a:srgbClr val="FFFFFF"/>
          </a:lnRef>
          <a:fillRef idx="0">
            <a:srgbClr val="FFFFFF"/>
          </a:fillRef>
          <a:effectRef idx="0">
            <a:srgbClr val="FFFFFF"/>
          </a:effectRef>
          <a:fontRef idx="minor"/>
        </p:style>
        <p:txBody>
          <a:bodyPr anchor="t">
            <a:normAutofit/>
          </a:bodyPr>
          <a:p>
            <a:pPr marL="228600" indent="-220980">
              <a:lnSpc>
                <a:spcPct val="90000"/>
              </a:lnSpc>
              <a:buClr>
                <a:srgbClr val="000000"/>
              </a:buClr>
              <a:buFont typeface="Arial" panose="020B0604020202020204"/>
              <a:buChar char="•"/>
            </a:pPr>
            <a:r>
              <a:rPr lang="da-DK" sz="1600" b="0" strike="noStrike" spc="-1">
                <a:solidFill>
                  <a:srgbClr val="000000"/>
                </a:solidFill>
                <a:latin typeface="Calibri"/>
                <a:ea typeface="Calibri"/>
              </a:rPr>
              <a:t>Sundhedspersonalets primære arbejdsredskab</a:t>
            </a:r>
            <a:endParaRPr lang="da-DK" sz="1600" b="0" strike="noStrike" spc="-1">
              <a:latin typeface="Arial" panose="020B0604020202020204"/>
            </a:endParaRPr>
          </a:p>
          <a:p>
            <a:pPr marL="228600" indent="-220980">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Specifikt for den enkelte patient</a:t>
            </a:r>
            <a:endParaRPr lang="da-DK" sz="1600" b="0" strike="noStrike" spc="-1">
              <a:latin typeface="Arial" panose="020B0604020202020204"/>
            </a:endParaRPr>
          </a:p>
          <a:p>
            <a:pPr marL="228600" indent="-220980">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Følger en fast struktur uanset speciale</a:t>
            </a:r>
            <a:endParaRPr lang="da-DK" sz="1600" b="0" strike="noStrike" spc="-1">
              <a:latin typeface="Arial" panose="020B0604020202020204"/>
            </a:endParaRPr>
          </a:p>
          <a:p>
            <a:pPr marL="228600" indent="-220980">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Juridisk dokument</a:t>
            </a:r>
            <a:endParaRPr lang="da-DK" sz="1600" b="0" strike="noStrike" spc="-1">
              <a:latin typeface="Arial" panose="020B0604020202020204"/>
            </a:endParaRPr>
          </a:p>
          <a:p>
            <a:pPr marL="685800" lvl="1" indent="-220980">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NEUTRALSPROG! </a:t>
            </a:r>
            <a:endParaRPr lang="da-DK" sz="1600" b="0" strike="noStrike" spc="-1">
              <a:latin typeface="Arial" panose="020B0604020202020204"/>
            </a:endParaRPr>
          </a:p>
          <a:p>
            <a:pPr marL="685800" lvl="1" indent="-220980">
              <a:lnSpc>
                <a:spcPct val="90000"/>
              </a:lnSpc>
              <a:spcBef>
                <a:spcPts val="500"/>
              </a:spcBef>
              <a:buClr>
                <a:srgbClr val="000000"/>
              </a:buClr>
              <a:buFont typeface="Calibri"/>
              <a:buChar char="•"/>
            </a:pPr>
            <a:r>
              <a:rPr lang="da-DK" sz="1600" b="0" strike="noStrike" spc="-1">
                <a:solidFill>
                  <a:srgbClr val="000000"/>
                </a:solidFill>
                <a:latin typeface="Calibri"/>
                <a:ea typeface="Calibri"/>
              </a:rPr>
              <a:t>Patienten har adgang (eller ret til adgang)</a:t>
            </a:r>
            <a:endParaRPr lang="da-DK" sz="1600" b="0" strike="noStrike" spc="-1">
              <a:latin typeface="Arial" panose="020B0604020202020204"/>
            </a:endParaRPr>
          </a:p>
          <a:p>
            <a:pPr marL="457200">
              <a:lnSpc>
                <a:spcPct val="90000"/>
              </a:lnSpc>
              <a:spcBef>
                <a:spcPts val="1000"/>
              </a:spcBef>
              <a:buNone/>
              <a:tabLst>
                <a:tab pos="0" algn="l"/>
              </a:tabLst>
            </a:pPr>
            <a:endParaRPr lang="da-DK" sz="1600" b="0" strike="noStrike" spc="-1">
              <a:latin typeface="Arial" panose="020B0604020202020204"/>
            </a:endParaRPr>
          </a:p>
          <a:p>
            <a:pPr marL="457200">
              <a:lnSpc>
                <a:spcPct val="90000"/>
              </a:lnSpc>
              <a:spcBef>
                <a:spcPts val="1000"/>
              </a:spcBef>
              <a:buNone/>
              <a:tabLst>
                <a:tab pos="0" algn="l"/>
              </a:tabLst>
            </a:pPr>
            <a:endParaRPr lang="da-DK" sz="1600" b="0" strike="noStrike" spc="-1">
              <a:latin typeface="Arial" panose="020B0604020202020204"/>
            </a:endParaRPr>
          </a:p>
          <a:p>
            <a:pPr marL="457200">
              <a:lnSpc>
                <a:spcPct val="90000"/>
              </a:lnSpc>
              <a:spcBef>
                <a:spcPts val="1000"/>
              </a:spcBef>
              <a:buNone/>
              <a:tabLst>
                <a:tab pos="0" algn="l"/>
              </a:tabLst>
            </a:pPr>
            <a:endParaRPr lang="da-DK" sz="1600" b="0" strike="noStrike" spc="-1">
              <a:latin typeface="Arial" panose="020B0604020202020204"/>
            </a:endParaRPr>
          </a:p>
        </p:txBody>
      </p:sp>
      <p:pic>
        <p:nvPicPr>
          <p:cNvPr id="373" name="Google Shape;258;p39"/>
          <p:cNvPicPr/>
          <p:nvPr/>
        </p:nvPicPr>
        <p:blipFill>
          <a:blip r:embed="rId1"/>
          <a:stretch>
            <a:fillRect/>
          </a:stretch>
        </p:blipFill>
        <p:spPr>
          <a:xfrm>
            <a:off x="5441760" y="673200"/>
            <a:ext cx="3076560" cy="2050920"/>
          </a:xfrm>
          <a:prstGeom prst="rect">
            <a:avLst/>
          </a:prstGeom>
          <a:ln w="0">
            <a:noFill/>
          </a:ln>
        </p:spPr>
      </p:pic>
      <p:pic>
        <p:nvPicPr>
          <p:cNvPr id="374" name="Google Shape;259;p39"/>
          <p:cNvPicPr/>
          <p:nvPr/>
        </p:nvPicPr>
        <p:blipFill>
          <a:blip r:embed="rId2"/>
          <a:stretch>
            <a:fillRect/>
          </a:stretch>
        </p:blipFill>
        <p:spPr>
          <a:xfrm>
            <a:off x="3076920" y="3007800"/>
            <a:ext cx="1539000" cy="1589400"/>
          </a:xfrm>
          <a:prstGeom prst="rect">
            <a:avLst/>
          </a:prstGeom>
          <a:ln w="0">
            <a:noFill/>
          </a:ln>
        </p:spPr>
      </p:pic>
      <p:pic>
        <p:nvPicPr>
          <p:cNvPr id="375" name="Google Shape;260;p39"/>
          <p:cNvPicPr/>
          <p:nvPr/>
        </p:nvPicPr>
        <p:blipFill>
          <a:blip r:embed="rId3"/>
          <a:stretch>
            <a:fillRect/>
          </a:stretch>
        </p:blipFill>
        <p:spPr>
          <a:xfrm>
            <a:off x="5066640" y="2967120"/>
            <a:ext cx="2496600" cy="1872360"/>
          </a:xfrm>
          <a:prstGeom prst="rect">
            <a:avLst/>
          </a:prstGeom>
          <a:ln w="0">
            <a:noFill/>
          </a:ln>
        </p:spPr>
      </p:pic>
      <p:sp>
        <p:nvSpPr>
          <p:cNvPr id="376" name="Google Shape;261;p39"/>
          <p:cNvSpPr/>
          <p:nvPr/>
        </p:nvSpPr>
        <p:spPr>
          <a:xfrm>
            <a:off x="77040" y="3129120"/>
            <a:ext cx="2999520" cy="15310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228600" indent="-227965">
              <a:lnSpc>
                <a:spcPct val="90000"/>
              </a:lnSpc>
              <a:spcBef>
                <a:spcPts val="1000"/>
              </a:spcBef>
              <a:buClr>
                <a:srgbClr val="000000"/>
              </a:buClr>
              <a:buFont typeface="Arial" panose="020B0604020202020204"/>
              <a:buChar char="•"/>
            </a:pPr>
            <a:r>
              <a:rPr lang="da-DK" sz="1600" b="1" strike="noStrike" spc="-1">
                <a:solidFill>
                  <a:srgbClr val="000000"/>
                </a:solidFill>
                <a:latin typeface="Calibri"/>
                <a:ea typeface="Calibri"/>
              </a:rPr>
              <a:t>SOAP </a:t>
            </a:r>
            <a:r>
              <a:rPr lang="da-DK" sz="1600" b="0" strike="noStrike" spc="-1">
                <a:solidFill>
                  <a:srgbClr val="000000"/>
                </a:solidFill>
                <a:latin typeface="Calibri"/>
                <a:ea typeface="Calibri"/>
              </a:rPr>
              <a:t>(primær sektor): </a:t>
            </a:r>
            <a:endParaRPr lang="da-DK" sz="16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Subjektivt </a:t>
            </a:r>
            <a:endParaRPr lang="da-DK" sz="16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Objektivt </a:t>
            </a:r>
            <a:endParaRPr lang="da-DK" sz="16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Analyse </a:t>
            </a:r>
            <a:endParaRPr lang="da-DK" sz="16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Plan </a:t>
            </a:r>
            <a:endParaRPr lang="da-DK" sz="1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SOAP - eksempel</a:t>
            </a:r>
            <a:endParaRPr lang="da-DK" sz="1800" b="0" strike="noStrike" spc="-1">
              <a:solidFill>
                <a:srgbClr val="EEEEEE"/>
              </a:solidFill>
              <a:latin typeface="Roboto"/>
            </a:endParaRPr>
          </a:p>
        </p:txBody>
      </p:sp>
      <p:grpSp>
        <p:nvGrpSpPr>
          <p:cNvPr id="378" name="Google Shape;267;p40"/>
          <p:cNvGrpSpPr/>
          <p:nvPr/>
        </p:nvGrpSpPr>
        <p:grpSpPr>
          <a:xfrm>
            <a:off x="98280" y="738360"/>
            <a:ext cx="9045000" cy="4128840"/>
            <a:chOff x="98280" y="738360"/>
            <a:chExt cx="9045000" cy="4128840"/>
          </a:xfrm>
        </p:grpSpPr>
        <p:sp>
          <p:nvSpPr>
            <p:cNvPr id="379" name="Google Shape;268;p40"/>
            <p:cNvSpPr/>
            <p:nvPr/>
          </p:nvSpPr>
          <p:spPr>
            <a:xfrm>
              <a:off x="98280" y="738360"/>
              <a:ext cx="9045000" cy="869040"/>
            </a:xfrm>
            <a:custGeom>
              <a:avLst/>
              <a:gdLst/>
              <a:ahLst/>
              <a:cxn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srgbClr val="FFFFFF"/>
            </a:lnRef>
            <a:fillRef idx="0">
              <a:srgbClr val="FFFFFF"/>
            </a:fillRef>
            <a:effectRef idx="0">
              <a:srgbClr val="FFFFFF"/>
            </a:effectRef>
            <a:fontRef idx="minor"/>
          </p:style>
        </p:sp>
        <p:sp>
          <p:nvSpPr>
            <p:cNvPr id="380" name="Google Shape;269;p40"/>
            <p:cNvSpPr/>
            <p:nvPr/>
          </p:nvSpPr>
          <p:spPr>
            <a:xfrm>
              <a:off x="336240" y="933840"/>
              <a:ext cx="432720" cy="477720"/>
            </a:xfrm>
            <a:custGeom>
              <a:avLst/>
              <a:gdLst/>
              <a:ahLst/>
              <a:cxnLst/>
              <a:rect l="l" t="t" r="r" b="b"/>
              <a:pathLst>
                <a:path w="21600" h="21600">
                  <a:moveTo>
                    <a:pt x="0" y="0"/>
                  </a:moveTo>
                  <a:lnTo>
                    <a:pt x="21600" y="0"/>
                  </a:lnTo>
                  <a:lnTo>
                    <a:pt x="21600" y="21600"/>
                  </a:lnTo>
                  <a:lnTo>
                    <a:pt x="0" y="21600"/>
                  </a:lnTo>
                  <a:close/>
                </a:path>
              </a:pathLst>
            </a:custGeom>
            <a:blipFill rotWithShape="0">
              <a:blip r:embed="rId1"/>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81" name="Google Shape;270;p40"/>
            <p:cNvSpPr/>
            <p:nvPr/>
          </p:nvSpPr>
          <p:spPr>
            <a:xfrm>
              <a:off x="1007640" y="738360"/>
              <a:ext cx="8135640" cy="869040"/>
            </a:xfrm>
            <a:custGeom>
              <a:avLst/>
              <a:gdLst/>
              <a:ahLst/>
              <a:cxnLst/>
              <a:rect l="l" t="t" r="r" b="b"/>
              <a:pathLst>
                <a:path w="9458416" h="915310">
                  <a:moveTo>
                    <a:pt x="0" y="0"/>
                  </a:moveTo>
                  <a:lnTo>
                    <a:pt x="9458416" y="0"/>
                  </a:lnTo>
                  <a:lnTo>
                    <a:pt x="9458416" y="915310"/>
                  </a:lnTo>
                  <a:lnTo>
                    <a:pt x="0" y="915310"/>
                  </a:lnTo>
                  <a:lnTo>
                    <a:pt x="0" y="0"/>
                  </a:lnTo>
                  <a:close/>
                </a:path>
              </a:pathLst>
            </a:custGeom>
            <a:noFill/>
            <a:ln w="0">
              <a:noFill/>
            </a:ln>
          </p:spPr>
          <p:style>
            <a:lnRef idx="0">
              <a:srgbClr val="FFFFFF"/>
            </a:lnRef>
            <a:fillRef idx="0">
              <a:srgbClr val="FFFFFF"/>
            </a:fillRef>
            <a:effectRef idx="0">
              <a:srgbClr val="FFFFFF"/>
            </a:effectRef>
            <a:fontRef idx="minor"/>
          </p:style>
          <p:txBody>
            <a:bodyPr lIns="96840" tIns="96840" rIns="96840" bIns="96840" anchor="ctr">
              <a:noAutofit/>
            </a:bodyPr>
            <a:p>
              <a:pPr>
                <a:lnSpc>
                  <a:spcPct val="100000"/>
                </a:lnSpc>
                <a:buNone/>
                <a:tabLst>
                  <a:tab pos="0" algn="l"/>
                </a:tabLst>
              </a:pPr>
              <a:r>
                <a:rPr lang="da-DK" sz="1500" b="0" strike="noStrike" spc="-1">
                  <a:solidFill>
                    <a:srgbClr val="000000"/>
                  </a:solidFill>
                  <a:latin typeface="Calibri"/>
                  <a:ea typeface="Calibri"/>
                </a:rPr>
                <a:t>S = 25 årig mand. Tiltagende konstante smerter nederst i maven. Intet traume eller oplagte udløsende faktorer. Smerterne provokeres ved enhver bevægelse. Startede i går. I dag feber. Ingen ændringer i afføring. Ingen opkast. </a:t>
              </a:r>
              <a:endParaRPr lang="da-DK" sz="1500" b="0" strike="noStrike" spc="-1">
                <a:latin typeface="Arial" panose="020B0604020202020204"/>
              </a:endParaRPr>
            </a:p>
          </p:txBody>
        </p:sp>
        <p:sp>
          <p:nvSpPr>
            <p:cNvPr id="382" name="Google Shape;271;p40"/>
            <p:cNvSpPr/>
            <p:nvPr/>
          </p:nvSpPr>
          <p:spPr>
            <a:xfrm>
              <a:off x="98280" y="1824840"/>
              <a:ext cx="9045000" cy="869040"/>
            </a:xfrm>
            <a:custGeom>
              <a:avLst/>
              <a:gdLst/>
              <a:ahLst/>
              <a:cxn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srgbClr val="FFFFFF"/>
            </a:lnRef>
            <a:fillRef idx="0">
              <a:srgbClr val="FFFFFF"/>
            </a:fillRef>
            <a:effectRef idx="0">
              <a:srgbClr val="FFFFFF"/>
            </a:effectRef>
            <a:fontRef idx="minor"/>
          </p:style>
        </p:sp>
        <p:sp>
          <p:nvSpPr>
            <p:cNvPr id="383" name="Google Shape;272;p40"/>
            <p:cNvSpPr/>
            <p:nvPr/>
          </p:nvSpPr>
          <p:spPr>
            <a:xfrm>
              <a:off x="336240" y="2020320"/>
              <a:ext cx="432720" cy="477720"/>
            </a:xfrm>
            <a:custGeom>
              <a:avLst/>
              <a:gdLst/>
              <a:ahLst/>
              <a:cxnLst/>
              <a:rect l="l" t="t" r="r" b="b"/>
              <a:pathLst>
                <a:path w="21600" h="21600">
                  <a:moveTo>
                    <a:pt x="0" y="0"/>
                  </a:moveTo>
                  <a:lnTo>
                    <a:pt x="21600" y="0"/>
                  </a:lnTo>
                  <a:lnTo>
                    <a:pt x="21600" y="21600"/>
                  </a:lnTo>
                  <a:lnTo>
                    <a:pt x="0" y="21600"/>
                  </a:lnTo>
                  <a:close/>
                </a:path>
              </a:pathLst>
            </a:custGeom>
            <a:blipFill rotWithShape="0">
              <a:blip r:embed="rId2"/>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84" name="Google Shape;273;p40"/>
            <p:cNvSpPr/>
            <p:nvPr/>
          </p:nvSpPr>
          <p:spPr>
            <a:xfrm>
              <a:off x="1007640" y="1824840"/>
              <a:ext cx="8135640" cy="869040"/>
            </a:xfrm>
            <a:custGeom>
              <a:avLst/>
              <a:gdLst/>
              <a:ahLst/>
              <a:cxnLst/>
              <a:rect l="l" t="t" r="r" b="b"/>
              <a:pathLst>
                <a:path w="9458416" h="915310">
                  <a:moveTo>
                    <a:pt x="0" y="0"/>
                  </a:moveTo>
                  <a:lnTo>
                    <a:pt x="9458416" y="0"/>
                  </a:lnTo>
                  <a:lnTo>
                    <a:pt x="9458416" y="915310"/>
                  </a:lnTo>
                  <a:lnTo>
                    <a:pt x="0" y="915310"/>
                  </a:lnTo>
                  <a:lnTo>
                    <a:pt x="0" y="0"/>
                  </a:lnTo>
                  <a:close/>
                </a:path>
              </a:pathLst>
            </a:custGeom>
            <a:noFill/>
            <a:ln w="0">
              <a:noFill/>
            </a:ln>
          </p:spPr>
          <p:style>
            <a:lnRef idx="0">
              <a:srgbClr val="FFFFFF"/>
            </a:lnRef>
            <a:fillRef idx="0">
              <a:srgbClr val="FFFFFF"/>
            </a:fillRef>
            <a:effectRef idx="0">
              <a:srgbClr val="FFFFFF"/>
            </a:effectRef>
            <a:fontRef idx="minor"/>
          </p:style>
          <p:txBody>
            <a:bodyPr lIns="96840" tIns="96840" rIns="96840" bIns="96840" anchor="ctr">
              <a:noAutofit/>
            </a:bodyPr>
            <a:p>
              <a:pPr>
                <a:lnSpc>
                  <a:spcPct val="100000"/>
                </a:lnSpc>
                <a:buNone/>
                <a:tabLst>
                  <a:tab pos="0" algn="l"/>
                </a:tabLst>
              </a:pPr>
              <a:r>
                <a:rPr lang="da-DK" sz="1500" b="0" strike="noStrike" spc="-1">
                  <a:solidFill>
                    <a:srgbClr val="000000"/>
                  </a:solidFill>
                  <a:latin typeface="Calibri"/>
                  <a:ea typeface="Calibri"/>
                </a:rPr>
                <a:t>O = Tp 38,5, CRP 70. Abdomen blød, men direkte øm og slipøm svt. Højre fossa. </a:t>
              </a:r>
              <a:endParaRPr lang="da-DK" sz="1500" b="0" strike="noStrike" spc="-1">
                <a:latin typeface="Arial" panose="020B0604020202020204"/>
              </a:endParaRPr>
            </a:p>
          </p:txBody>
        </p:sp>
        <p:sp>
          <p:nvSpPr>
            <p:cNvPr id="385" name="Google Shape;274;p40"/>
            <p:cNvSpPr/>
            <p:nvPr/>
          </p:nvSpPr>
          <p:spPr>
            <a:xfrm>
              <a:off x="98280" y="2911680"/>
              <a:ext cx="9045000" cy="869040"/>
            </a:xfrm>
            <a:custGeom>
              <a:avLst/>
              <a:gdLst/>
              <a:ahLst/>
              <a:cxn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srgbClr val="FFFFFF"/>
            </a:lnRef>
            <a:fillRef idx="0">
              <a:srgbClr val="FFFFFF"/>
            </a:fillRef>
            <a:effectRef idx="0">
              <a:srgbClr val="FFFFFF"/>
            </a:effectRef>
            <a:fontRef idx="minor"/>
          </p:style>
        </p:sp>
        <p:sp>
          <p:nvSpPr>
            <p:cNvPr id="386" name="Google Shape;275;p40"/>
            <p:cNvSpPr/>
            <p:nvPr/>
          </p:nvSpPr>
          <p:spPr>
            <a:xfrm>
              <a:off x="336240" y="3107160"/>
              <a:ext cx="432720" cy="477720"/>
            </a:xfrm>
            <a:custGeom>
              <a:avLst/>
              <a:gdLst/>
              <a:ahLst/>
              <a:cxnLst/>
              <a:rect l="l" t="t" r="r" b="b"/>
              <a:pathLst>
                <a:path w="21600" h="21600">
                  <a:moveTo>
                    <a:pt x="0" y="0"/>
                  </a:moveTo>
                  <a:lnTo>
                    <a:pt x="21600" y="0"/>
                  </a:lnTo>
                  <a:lnTo>
                    <a:pt x="21600" y="21600"/>
                  </a:lnTo>
                  <a:lnTo>
                    <a:pt x="0" y="21600"/>
                  </a:lnTo>
                  <a:close/>
                </a:path>
              </a:pathLst>
            </a:custGeom>
            <a:blipFill rotWithShape="0">
              <a:blip r:embed="rId3"/>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87" name="Google Shape;276;p40"/>
            <p:cNvSpPr/>
            <p:nvPr/>
          </p:nvSpPr>
          <p:spPr>
            <a:xfrm>
              <a:off x="1007640" y="2911680"/>
              <a:ext cx="8135640" cy="869040"/>
            </a:xfrm>
            <a:custGeom>
              <a:avLst/>
              <a:gdLst/>
              <a:ahLst/>
              <a:cxnLst/>
              <a:rect l="l" t="t" r="r" b="b"/>
              <a:pathLst>
                <a:path w="9458416" h="915310">
                  <a:moveTo>
                    <a:pt x="0" y="0"/>
                  </a:moveTo>
                  <a:lnTo>
                    <a:pt x="9458416" y="0"/>
                  </a:lnTo>
                  <a:lnTo>
                    <a:pt x="9458416" y="915310"/>
                  </a:lnTo>
                  <a:lnTo>
                    <a:pt x="0" y="915310"/>
                  </a:lnTo>
                  <a:lnTo>
                    <a:pt x="0" y="0"/>
                  </a:lnTo>
                  <a:close/>
                </a:path>
              </a:pathLst>
            </a:custGeom>
            <a:noFill/>
            <a:ln w="0">
              <a:noFill/>
            </a:ln>
          </p:spPr>
          <p:style>
            <a:lnRef idx="0">
              <a:srgbClr val="FFFFFF"/>
            </a:lnRef>
            <a:fillRef idx="0">
              <a:srgbClr val="FFFFFF"/>
            </a:fillRef>
            <a:effectRef idx="0">
              <a:srgbClr val="FFFFFF"/>
            </a:effectRef>
            <a:fontRef idx="minor"/>
          </p:style>
          <p:txBody>
            <a:bodyPr lIns="96840" tIns="96840" rIns="96840" bIns="96840" anchor="ctr">
              <a:noAutofit/>
            </a:bodyPr>
            <a:p>
              <a:pPr>
                <a:lnSpc>
                  <a:spcPct val="100000"/>
                </a:lnSpc>
                <a:buNone/>
                <a:tabLst>
                  <a:tab pos="0" algn="l"/>
                </a:tabLst>
              </a:pPr>
              <a:r>
                <a:rPr lang="da-DK" sz="1500" b="0" strike="noStrike" spc="-1">
                  <a:solidFill>
                    <a:srgbClr val="000000"/>
                  </a:solidFill>
                  <a:latin typeface="Calibri"/>
                  <a:ea typeface="Calibri"/>
                </a:rPr>
                <a:t>A = Klinisk mistanke om appendicit. Ingen tegn til sepsis. </a:t>
              </a:r>
              <a:endParaRPr lang="da-DK" sz="1500" b="0" strike="noStrike" spc="-1">
                <a:latin typeface="Arial" panose="020B0604020202020204"/>
              </a:endParaRPr>
            </a:p>
          </p:txBody>
        </p:sp>
        <p:sp>
          <p:nvSpPr>
            <p:cNvPr id="388" name="Google Shape;277;p40"/>
            <p:cNvSpPr/>
            <p:nvPr/>
          </p:nvSpPr>
          <p:spPr>
            <a:xfrm>
              <a:off x="98280" y="3998160"/>
              <a:ext cx="9045000" cy="869040"/>
            </a:xfrm>
            <a:custGeom>
              <a:avLst/>
              <a:gdLst/>
              <a:ahLst/>
              <a:cxnLst/>
              <a:rect l="l" t="t" r="r" b="b"/>
              <a:pathLst>
                <a:path w="29212" h="2545">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w="0">
              <a:noFill/>
            </a:ln>
          </p:spPr>
          <p:style>
            <a:lnRef idx="0">
              <a:srgbClr val="FFFFFF"/>
            </a:lnRef>
            <a:fillRef idx="0">
              <a:srgbClr val="FFFFFF"/>
            </a:fillRef>
            <a:effectRef idx="0">
              <a:srgbClr val="FFFFFF"/>
            </a:effectRef>
            <a:fontRef idx="minor"/>
          </p:style>
        </p:sp>
        <p:sp>
          <p:nvSpPr>
            <p:cNvPr id="389" name="Google Shape;278;p40"/>
            <p:cNvSpPr/>
            <p:nvPr/>
          </p:nvSpPr>
          <p:spPr>
            <a:xfrm>
              <a:off x="336240" y="4193640"/>
              <a:ext cx="432720" cy="477720"/>
            </a:xfrm>
            <a:custGeom>
              <a:avLst/>
              <a:gdLst/>
              <a:ahLst/>
              <a:cxnLst/>
              <a:rect l="l" t="t" r="r" b="b"/>
              <a:pathLst>
                <a:path w="21600" h="21600">
                  <a:moveTo>
                    <a:pt x="0" y="0"/>
                  </a:moveTo>
                  <a:lnTo>
                    <a:pt x="21600" y="0"/>
                  </a:lnTo>
                  <a:lnTo>
                    <a:pt x="21600" y="21600"/>
                  </a:lnTo>
                  <a:lnTo>
                    <a:pt x="0" y="21600"/>
                  </a:lnTo>
                  <a:close/>
                </a:path>
              </a:pathLst>
            </a:custGeom>
            <a:blipFill rotWithShape="0">
              <a:blip r:embed="rId4"/>
              <a:srcRect/>
              <a:stretch>
                <a:fillRect/>
              </a:stretch>
            </a:blipFill>
            <a:ln w="12600">
              <a:solidFill>
                <a:srgbClr val="FFFFFF"/>
              </a:solidFill>
              <a:miter/>
            </a:ln>
          </p:spPr>
          <p:style>
            <a:lnRef idx="0">
              <a:srgbClr val="FFFFFF"/>
            </a:lnRef>
            <a:fillRef idx="0">
              <a:srgbClr val="FFFFFF"/>
            </a:fillRef>
            <a:effectRef idx="0">
              <a:srgbClr val="FFFFFF"/>
            </a:effectRef>
            <a:fontRef idx="minor"/>
          </p:style>
        </p:sp>
        <p:sp>
          <p:nvSpPr>
            <p:cNvPr id="390" name="Google Shape;279;p40"/>
            <p:cNvSpPr/>
            <p:nvPr/>
          </p:nvSpPr>
          <p:spPr>
            <a:xfrm>
              <a:off x="1007640" y="3998160"/>
              <a:ext cx="8135640" cy="869040"/>
            </a:xfrm>
            <a:custGeom>
              <a:avLst/>
              <a:gdLst/>
              <a:ahLst/>
              <a:cxnLst/>
              <a:rect l="l" t="t" r="r" b="b"/>
              <a:pathLst>
                <a:path w="9458416" h="915310">
                  <a:moveTo>
                    <a:pt x="0" y="0"/>
                  </a:moveTo>
                  <a:lnTo>
                    <a:pt x="9458416" y="0"/>
                  </a:lnTo>
                  <a:lnTo>
                    <a:pt x="9458416" y="915310"/>
                  </a:lnTo>
                  <a:lnTo>
                    <a:pt x="0" y="915310"/>
                  </a:lnTo>
                  <a:lnTo>
                    <a:pt x="0" y="0"/>
                  </a:lnTo>
                  <a:close/>
                </a:path>
              </a:pathLst>
            </a:custGeom>
            <a:noFill/>
            <a:ln w="0">
              <a:noFill/>
            </a:ln>
          </p:spPr>
          <p:style>
            <a:lnRef idx="0">
              <a:srgbClr val="FFFFFF"/>
            </a:lnRef>
            <a:fillRef idx="0">
              <a:srgbClr val="FFFFFF"/>
            </a:fillRef>
            <a:effectRef idx="0">
              <a:srgbClr val="FFFFFF"/>
            </a:effectRef>
            <a:fontRef idx="minor"/>
          </p:style>
          <p:txBody>
            <a:bodyPr lIns="96840" tIns="96840" rIns="96840" bIns="96840" anchor="ctr">
              <a:noAutofit/>
            </a:bodyPr>
            <a:p>
              <a:pPr>
                <a:lnSpc>
                  <a:spcPct val="100000"/>
                </a:lnSpc>
                <a:buNone/>
                <a:tabLst>
                  <a:tab pos="0" algn="l"/>
                </a:tabLst>
              </a:pPr>
              <a:r>
                <a:rPr lang="da-DK" sz="1500" b="0" strike="noStrike" spc="-1">
                  <a:solidFill>
                    <a:srgbClr val="000000"/>
                  </a:solidFill>
                  <a:latin typeface="Calibri"/>
                  <a:ea typeface="Calibri"/>
                </a:rPr>
                <a:t>P = Meldes til kirurgisk akutmodtagelse mhp. appendektomi </a:t>
              </a:r>
              <a:endParaRPr lang="da-DK" sz="1500" b="0" strike="noStrike" spc="-1">
                <a:latin typeface="Arial" panose="020B0604020202020204"/>
              </a:endParaRPr>
            </a:p>
          </p:txBody>
        </p:sp>
      </p:grpSp>
      <p:sp>
        <p:nvSpPr>
          <p:cNvPr id="391" name="Google Shape;280;p40"/>
          <p:cNvSpPr/>
          <p:nvPr/>
        </p:nvSpPr>
        <p:spPr>
          <a:xfrm>
            <a:off x="180000" y="835200"/>
            <a:ext cx="729000" cy="613080"/>
          </a:xfrm>
          <a:custGeom>
            <a:avLst/>
            <a:gdLst/>
            <a:ahLst/>
            <a:cxnLst/>
            <a:rect l="l" t="t" r="r" b="b"/>
            <a:pathLst>
              <a:path w="2357" h="1996">
                <a:moveTo>
                  <a:pt x="616" y="1667"/>
                </a:moveTo>
                <a:lnTo>
                  <a:pt x="566" y="1645"/>
                </a:lnTo>
                <a:lnTo>
                  <a:pt x="516" y="1621"/>
                </a:lnTo>
                <a:lnTo>
                  <a:pt x="468" y="1595"/>
                </a:lnTo>
                <a:lnTo>
                  <a:pt x="422" y="1568"/>
                </a:lnTo>
                <a:lnTo>
                  <a:pt x="378" y="1538"/>
                </a:lnTo>
                <a:lnTo>
                  <a:pt x="336" y="1507"/>
                </a:lnTo>
                <a:lnTo>
                  <a:pt x="296" y="1475"/>
                </a:lnTo>
                <a:lnTo>
                  <a:pt x="258" y="1441"/>
                </a:lnTo>
                <a:lnTo>
                  <a:pt x="223" y="1406"/>
                </a:lnTo>
                <a:lnTo>
                  <a:pt x="190" y="1370"/>
                </a:lnTo>
                <a:lnTo>
                  <a:pt x="159" y="1332"/>
                </a:lnTo>
                <a:lnTo>
                  <a:pt x="131" y="1293"/>
                </a:lnTo>
                <a:lnTo>
                  <a:pt x="105" y="1253"/>
                </a:lnTo>
                <a:lnTo>
                  <a:pt x="82" y="1213"/>
                </a:lnTo>
                <a:lnTo>
                  <a:pt x="62" y="1171"/>
                </a:lnTo>
                <a:lnTo>
                  <a:pt x="45" y="1129"/>
                </a:lnTo>
                <a:lnTo>
                  <a:pt x="30" y="1086"/>
                </a:lnTo>
                <a:lnTo>
                  <a:pt x="18" y="1043"/>
                </a:lnTo>
                <a:lnTo>
                  <a:pt x="9" y="999"/>
                </a:lnTo>
                <a:lnTo>
                  <a:pt x="3" y="955"/>
                </a:lnTo>
                <a:lnTo>
                  <a:pt x="0" y="911"/>
                </a:lnTo>
                <a:lnTo>
                  <a:pt x="0" y="867"/>
                </a:lnTo>
                <a:lnTo>
                  <a:pt x="3" y="822"/>
                </a:lnTo>
                <a:lnTo>
                  <a:pt x="9" y="778"/>
                </a:lnTo>
                <a:lnTo>
                  <a:pt x="18" y="735"/>
                </a:lnTo>
                <a:lnTo>
                  <a:pt x="29" y="691"/>
                </a:lnTo>
                <a:lnTo>
                  <a:pt x="43" y="648"/>
                </a:lnTo>
                <a:lnTo>
                  <a:pt x="61" y="606"/>
                </a:lnTo>
                <a:lnTo>
                  <a:pt x="81" y="564"/>
                </a:lnTo>
                <a:lnTo>
                  <a:pt x="103" y="524"/>
                </a:lnTo>
                <a:lnTo>
                  <a:pt x="129" y="484"/>
                </a:lnTo>
                <a:lnTo>
                  <a:pt x="157" y="445"/>
                </a:lnTo>
                <a:lnTo>
                  <a:pt x="187" y="407"/>
                </a:lnTo>
                <a:lnTo>
                  <a:pt x="220" y="371"/>
                </a:lnTo>
                <a:lnTo>
                  <a:pt x="256" y="335"/>
                </a:lnTo>
                <a:lnTo>
                  <a:pt x="293" y="301"/>
                </a:lnTo>
                <a:lnTo>
                  <a:pt x="333" y="269"/>
                </a:lnTo>
                <a:lnTo>
                  <a:pt x="375" y="238"/>
                </a:lnTo>
                <a:lnTo>
                  <a:pt x="419" y="209"/>
                </a:lnTo>
                <a:lnTo>
                  <a:pt x="465" y="181"/>
                </a:lnTo>
                <a:lnTo>
                  <a:pt x="513" y="155"/>
                </a:lnTo>
                <a:lnTo>
                  <a:pt x="562" y="131"/>
                </a:lnTo>
                <a:lnTo>
                  <a:pt x="613" y="109"/>
                </a:lnTo>
                <a:lnTo>
                  <a:pt x="665" y="89"/>
                </a:lnTo>
                <a:lnTo>
                  <a:pt x="718" y="70"/>
                </a:lnTo>
                <a:lnTo>
                  <a:pt x="773" y="54"/>
                </a:lnTo>
                <a:lnTo>
                  <a:pt x="829" y="40"/>
                </a:lnTo>
                <a:lnTo>
                  <a:pt x="885" y="28"/>
                </a:lnTo>
                <a:lnTo>
                  <a:pt x="942" y="18"/>
                </a:lnTo>
                <a:lnTo>
                  <a:pt x="1000" y="10"/>
                </a:lnTo>
                <a:lnTo>
                  <a:pt x="1058" y="5"/>
                </a:lnTo>
                <a:lnTo>
                  <a:pt x="1117" y="1"/>
                </a:lnTo>
                <a:lnTo>
                  <a:pt x="1176" y="0"/>
                </a:lnTo>
                <a:lnTo>
                  <a:pt x="1234" y="1"/>
                </a:lnTo>
                <a:lnTo>
                  <a:pt x="1293" y="4"/>
                </a:lnTo>
                <a:lnTo>
                  <a:pt x="1351" y="10"/>
                </a:lnTo>
                <a:lnTo>
                  <a:pt x="1409" y="17"/>
                </a:lnTo>
                <a:lnTo>
                  <a:pt x="1466" y="27"/>
                </a:lnTo>
                <a:lnTo>
                  <a:pt x="1523" y="39"/>
                </a:lnTo>
                <a:lnTo>
                  <a:pt x="1579" y="53"/>
                </a:lnTo>
                <a:lnTo>
                  <a:pt x="1633" y="69"/>
                </a:lnTo>
                <a:lnTo>
                  <a:pt x="1687" y="87"/>
                </a:lnTo>
                <a:lnTo>
                  <a:pt x="1739" y="107"/>
                </a:lnTo>
                <a:lnTo>
                  <a:pt x="1790" y="129"/>
                </a:lnTo>
                <a:lnTo>
                  <a:pt x="1840" y="153"/>
                </a:lnTo>
                <a:lnTo>
                  <a:pt x="1887" y="179"/>
                </a:lnTo>
                <a:lnTo>
                  <a:pt x="1933" y="206"/>
                </a:lnTo>
                <a:lnTo>
                  <a:pt x="1978" y="236"/>
                </a:lnTo>
                <a:lnTo>
                  <a:pt x="2020" y="266"/>
                </a:lnTo>
                <a:lnTo>
                  <a:pt x="2060" y="299"/>
                </a:lnTo>
                <a:lnTo>
                  <a:pt x="2098" y="333"/>
                </a:lnTo>
                <a:lnTo>
                  <a:pt x="2133" y="368"/>
                </a:lnTo>
                <a:lnTo>
                  <a:pt x="2166" y="404"/>
                </a:lnTo>
                <a:lnTo>
                  <a:pt x="2197" y="442"/>
                </a:lnTo>
                <a:lnTo>
                  <a:pt x="2225" y="481"/>
                </a:lnTo>
                <a:lnTo>
                  <a:pt x="2251" y="521"/>
                </a:lnTo>
                <a:lnTo>
                  <a:pt x="2274" y="561"/>
                </a:lnTo>
                <a:lnTo>
                  <a:pt x="2294" y="603"/>
                </a:lnTo>
                <a:lnTo>
                  <a:pt x="2311" y="645"/>
                </a:lnTo>
                <a:lnTo>
                  <a:pt x="2326" y="688"/>
                </a:lnTo>
                <a:lnTo>
                  <a:pt x="2338" y="731"/>
                </a:lnTo>
                <a:lnTo>
                  <a:pt x="2347" y="775"/>
                </a:lnTo>
                <a:lnTo>
                  <a:pt x="2353" y="819"/>
                </a:lnTo>
                <a:lnTo>
                  <a:pt x="2356" y="863"/>
                </a:lnTo>
                <a:lnTo>
                  <a:pt x="2356" y="907"/>
                </a:lnTo>
                <a:lnTo>
                  <a:pt x="2353" y="951"/>
                </a:lnTo>
                <a:lnTo>
                  <a:pt x="2347" y="995"/>
                </a:lnTo>
                <a:lnTo>
                  <a:pt x="2339" y="1039"/>
                </a:lnTo>
                <a:lnTo>
                  <a:pt x="2327" y="1083"/>
                </a:lnTo>
                <a:lnTo>
                  <a:pt x="2313" y="1125"/>
                </a:lnTo>
                <a:lnTo>
                  <a:pt x="2295" y="1168"/>
                </a:lnTo>
                <a:lnTo>
                  <a:pt x="2275" y="1209"/>
                </a:lnTo>
                <a:lnTo>
                  <a:pt x="2253" y="1250"/>
                </a:lnTo>
                <a:lnTo>
                  <a:pt x="2227" y="1290"/>
                </a:lnTo>
                <a:lnTo>
                  <a:pt x="2199" y="1329"/>
                </a:lnTo>
                <a:lnTo>
                  <a:pt x="2169" y="1367"/>
                </a:lnTo>
                <a:lnTo>
                  <a:pt x="2136" y="1403"/>
                </a:lnTo>
                <a:lnTo>
                  <a:pt x="2101" y="1439"/>
                </a:lnTo>
                <a:lnTo>
                  <a:pt x="2063" y="1473"/>
                </a:lnTo>
                <a:lnTo>
                  <a:pt x="2023" y="1505"/>
                </a:lnTo>
                <a:lnTo>
                  <a:pt x="1981" y="1536"/>
                </a:lnTo>
                <a:lnTo>
                  <a:pt x="1937" y="1565"/>
                </a:lnTo>
                <a:lnTo>
                  <a:pt x="1891" y="1593"/>
                </a:lnTo>
                <a:lnTo>
                  <a:pt x="1844" y="1619"/>
                </a:lnTo>
                <a:lnTo>
                  <a:pt x="1794" y="1643"/>
                </a:lnTo>
                <a:lnTo>
                  <a:pt x="1744" y="1665"/>
                </a:lnTo>
                <a:lnTo>
                  <a:pt x="1691" y="1685"/>
                </a:lnTo>
                <a:lnTo>
                  <a:pt x="1638" y="1704"/>
                </a:lnTo>
                <a:lnTo>
                  <a:pt x="1583" y="1720"/>
                </a:lnTo>
                <a:lnTo>
                  <a:pt x="1528" y="1734"/>
                </a:lnTo>
                <a:lnTo>
                  <a:pt x="1471" y="1746"/>
                </a:lnTo>
                <a:lnTo>
                  <a:pt x="1414" y="1756"/>
                </a:lnTo>
                <a:lnTo>
                  <a:pt x="1356" y="1764"/>
                </a:lnTo>
                <a:lnTo>
                  <a:pt x="1298" y="1769"/>
                </a:lnTo>
                <a:lnTo>
                  <a:pt x="1239" y="1773"/>
                </a:lnTo>
                <a:lnTo>
                  <a:pt x="1181" y="1774"/>
                </a:lnTo>
                <a:lnTo>
                  <a:pt x="1122" y="1773"/>
                </a:lnTo>
                <a:lnTo>
                  <a:pt x="1063" y="1770"/>
                </a:lnTo>
                <a:lnTo>
                  <a:pt x="1005" y="1764"/>
                </a:lnTo>
                <a:lnTo>
                  <a:pt x="687" y="1995"/>
                </a:lnTo>
                <a:lnTo>
                  <a:pt x="616" y="1667"/>
                </a:lnTo>
              </a:path>
            </a:pathLst>
          </a:custGeom>
          <a:solidFill>
            <a:srgbClr val="4472C4"/>
          </a:solidFill>
          <a:ln w="12600">
            <a:solidFill>
              <a:srgbClr val="172C51"/>
            </a:solidFill>
            <a:miter/>
          </a:ln>
        </p:spPr>
        <p:style>
          <a:lnRef idx="0">
            <a:srgbClr val="FFFFFF"/>
          </a:lnRef>
          <a:fillRef idx="0">
            <a:srgbClr val="FFFFFF"/>
          </a:fillRef>
          <a:effectRef idx="0">
            <a:srgbClr val="FFFFFF"/>
          </a:effectRef>
          <a:fontRef idx="minor"/>
        </p:style>
      </p:sp>
      <p:sp>
        <p:nvSpPr>
          <p:cNvPr id="392" name="Google Shape;281;p40"/>
          <p:cNvSpPr/>
          <p:nvPr/>
        </p:nvSpPr>
        <p:spPr>
          <a:xfrm>
            <a:off x="180000" y="2017800"/>
            <a:ext cx="729000" cy="613080"/>
          </a:xfrm>
          <a:custGeom>
            <a:avLst/>
            <a:gdLst/>
            <a:ahLst/>
            <a:cxnLst/>
            <a:rect l="l" t="t" r="r" b="b"/>
            <a:pathLst>
              <a:path w="2357" h="2051">
                <a:moveTo>
                  <a:pt x="210" y="588"/>
                </a:moveTo>
                <a:cubicBezTo>
                  <a:pt x="166" y="368"/>
                  <a:pt x="370" y="161"/>
                  <a:pt x="574" y="161"/>
                </a:cubicBezTo>
                <a:cubicBezTo>
                  <a:pt x="639" y="160"/>
                  <a:pt x="705" y="181"/>
                  <a:pt x="760" y="213"/>
                </a:cubicBezTo>
                <a:cubicBezTo>
                  <a:pt x="812" y="114"/>
                  <a:pt x="909" y="53"/>
                  <a:pt x="1018" y="53"/>
                </a:cubicBezTo>
                <a:cubicBezTo>
                  <a:pt x="1091" y="56"/>
                  <a:pt x="1168" y="86"/>
                  <a:pt x="1222" y="139"/>
                </a:cubicBezTo>
                <a:cubicBezTo>
                  <a:pt x="1261" y="51"/>
                  <a:pt x="1344" y="0"/>
                  <a:pt x="1434" y="0"/>
                </a:cubicBezTo>
                <a:cubicBezTo>
                  <a:pt x="1509" y="0"/>
                  <a:pt x="1578" y="37"/>
                  <a:pt x="1621" y="95"/>
                </a:cubicBezTo>
                <a:cubicBezTo>
                  <a:pt x="1672" y="36"/>
                  <a:pt x="1747" y="0"/>
                  <a:pt x="1825" y="0"/>
                </a:cubicBezTo>
                <a:cubicBezTo>
                  <a:pt x="1953" y="0"/>
                  <a:pt x="2061" y="92"/>
                  <a:pt x="2084" y="222"/>
                </a:cubicBezTo>
                <a:cubicBezTo>
                  <a:pt x="2207" y="258"/>
                  <a:pt x="2297" y="376"/>
                  <a:pt x="2297" y="510"/>
                </a:cubicBezTo>
                <a:cubicBezTo>
                  <a:pt x="2297" y="551"/>
                  <a:pt x="2290" y="591"/>
                  <a:pt x="2272" y="629"/>
                </a:cubicBezTo>
                <a:cubicBezTo>
                  <a:pt x="2324" y="694"/>
                  <a:pt x="2356" y="776"/>
                  <a:pt x="2356" y="859"/>
                </a:cubicBezTo>
                <a:cubicBezTo>
                  <a:pt x="2356" y="1047"/>
                  <a:pt x="2215" y="1205"/>
                  <a:pt x="2034" y="1232"/>
                </a:cubicBezTo>
                <a:cubicBezTo>
                  <a:pt x="2034" y="1412"/>
                  <a:pt x="1894" y="1553"/>
                  <a:pt x="1720" y="1553"/>
                </a:cubicBezTo>
                <a:cubicBezTo>
                  <a:pt x="1660" y="1553"/>
                  <a:pt x="1603" y="1536"/>
                  <a:pt x="1553" y="1503"/>
                </a:cubicBezTo>
                <a:cubicBezTo>
                  <a:pt x="1507" y="1662"/>
                  <a:pt x="1362" y="1774"/>
                  <a:pt x="1199" y="1774"/>
                </a:cubicBezTo>
                <a:cubicBezTo>
                  <a:pt x="1078" y="1774"/>
                  <a:pt x="964" y="1707"/>
                  <a:pt x="895" y="1602"/>
                </a:cubicBezTo>
                <a:cubicBezTo>
                  <a:pt x="831" y="1642"/>
                  <a:pt x="864" y="1666"/>
                  <a:pt x="680" y="1666"/>
                </a:cubicBezTo>
                <a:cubicBezTo>
                  <a:pt x="529" y="1666"/>
                  <a:pt x="389" y="1583"/>
                  <a:pt x="316" y="1448"/>
                </a:cubicBezTo>
                <a:cubicBezTo>
                  <a:pt x="141" y="1445"/>
                  <a:pt x="52" y="1338"/>
                  <a:pt x="52" y="1204"/>
                </a:cubicBezTo>
                <a:cubicBezTo>
                  <a:pt x="52" y="1141"/>
                  <a:pt x="75" y="1084"/>
                  <a:pt x="116" y="1038"/>
                </a:cubicBezTo>
                <a:cubicBezTo>
                  <a:pt x="41" y="998"/>
                  <a:pt x="0" y="920"/>
                  <a:pt x="0" y="831"/>
                </a:cubicBezTo>
                <a:cubicBezTo>
                  <a:pt x="0" y="705"/>
                  <a:pt x="91" y="602"/>
                  <a:pt x="210" y="588"/>
                </a:cubicBezTo>
                <a:moveTo>
                  <a:pt x="210" y="588"/>
                </a:moveTo>
                <a:cubicBezTo>
                  <a:pt x="212" y="608"/>
                  <a:pt x="222" y="631"/>
                  <a:pt x="227" y="650"/>
                </a:cubicBezTo>
                <a:moveTo>
                  <a:pt x="760" y="213"/>
                </a:moveTo>
                <a:cubicBezTo>
                  <a:pt x="785" y="229"/>
                  <a:pt x="815" y="250"/>
                  <a:pt x="836" y="271"/>
                </a:cubicBezTo>
                <a:moveTo>
                  <a:pt x="1222" y="139"/>
                </a:moveTo>
                <a:cubicBezTo>
                  <a:pt x="1213" y="156"/>
                  <a:pt x="1208" y="177"/>
                  <a:pt x="1203" y="197"/>
                </a:cubicBezTo>
                <a:moveTo>
                  <a:pt x="1621" y="95"/>
                </a:moveTo>
                <a:cubicBezTo>
                  <a:pt x="1605" y="114"/>
                  <a:pt x="1596" y="141"/>
                  <a:pt x="1585" y="165"/>
                </a:cubicBezTo>
                <a:moveTo>
                  <a:pt x="2084" y="222"/>
                </a:moveTo>
                <a:cubicBezTo>
                  <a:pt x="2086" y="237"/>
                  <a:pt x="2097" y="270"/>
                  <a:pt x="2093" y="277"/>
                </a:cubicBezTo>
                <a:moveTo>
                  <a:pt x="2272" y="629"/>
                </a:moveTo>
                <a:cubicBezTo>
                  <a:pt x="2253" y="670"/>
                  <a:pt x="2228" y="707"/>
                  <a:pt x="2193" y="738"/>
                </a:cubicBezTo>
                <a:moveTo>
                  <a:pt x="2035" y="1232"/>
                </a:moveTo>
                <a:cubicBezTo>
                  <a:pt x="2044" y="1166"/>
                  <a:pt x="1993" y="1001"/>
                  <a:pt x="1854" y="940"/>
                </a:cubicBezTo>
                <a:moveTo>
                  <a:pt x="1553" y="1503"/>
                </a:moveTo>
                <a:cubicBezTo>
                  <a:pt x="1561" y="1476"/>
                  <a:pt x="1565" y="1452"/>
                  <a:pt x="1567" y="1425"/>
                </a:cubicBezTo>
                <a:moveTo>
                  <a:pt x="896" y="1602"/>
                </a:moveTo>
                <a:cubicBezTo>
                  <a:pt x="879" y="1580"/>
                  <a:pt x="868" y="1556"/>
                  <a:pt x="857" y="1530"/>
                </a:cubicBezTo>
                <a:moveTo>
                  <a:pt x="316" y="1448"/>
                </a:moveTo>
                <a:cubicBezTo>
                  <a:pt x="337" y="1445"/>
                  <a:pt x="357" y="1440"/>
                  <a:pt x="377" y="1433"/>
                </a:cubicBezTo>
                <a:moveTo>
                  <a:pt x="116" y="1038"/>
                </a:moveTo>
                <a:cubicBezTo>
                  <a:pt x="152" y="1059"/>
                  <a:pt x="194" y="1078"/>
                  <a:pt x="254" y="1070"/>
                </a:cubicBezTo>
                <a:moveTo>
                  <a:pt x="795" y="1599"/>
                </a:moveTo>
                <a:cubicBezTo>
                  <a:pt x="906" y="1599"/>
                  <a:pt x="991" y="1663"/>
                  <a:pt x="991" y="1746"/>
                </a:cubicBezTo>
                <a:cubicBezTo>
                  <a:pt x="991" y="1829"/>
                  <a:pt x="906" y="1893"/>
                  <a:pt x="795" y="1893"/>
                </a:cubicBezTo>
                <a:cubicBezTo>
                  <a:pt x="684" y="1893"/>
                  <a:pt x="600" y="1829"/>
                  <a:pt x="600" y="1746"/>
                </a:cubicBezTo>
                <a:cubicBezTo>
                  <a:pt x="600" y="1663"/>
                  <a:pt x="684" y="1599"/>
                  <a:pt x="795" y="1599"/>
                </a:cubicBezTo>
                <a:moveTo>
                  <a:pt x="725" y="1807"/>
                </a:moveTo>
                <a:cubicBezTo>
                  <a:pt x="798" y="1807"/>
                  <a:pt x="855" y="1850"/>
                  <a:pt x="855" y="1905"/>
                </a:cubicBezTo>
                <a:cubicBezTo>
                  <a:pt x="855" y="1960"/>
                  <a:pt x="798" y="2003"/>
                  <a:pt x="725" y="2003"/>
                </a:cubicBezTo>
                <a:cubicBezTo>
                  <a:pt x="652" y="2003"/>
                  <a:pt x="595" y="1960"/>
                  <a:pt x="595" y="1905"/>
                </a:cubicBezTo>
                <a:cubicBezTo>
                  <a:pt x="595" y="1850"/>
                  <a:pt x="652" y="1807"/>
                  <a:pt x="725" y="1807"/>
                </a:cubicBezTo>
                <a:moveTo>
                  <a:pt x="685" y="1937"/>
                </a:moveTo>
                <a:cubicBezTo>
                  <a:pt x="728" y="1937"/>
                  <a:pt x="761" y="1961"/>
                  <a:pt x="761" y="1993"/>
                </a:cubicBezTo>
                <a:cubicBezTo>
                  <a:pt x="761" y="2025"/>
                  <a:pt x="728" y="2050"/>
                  <a:pt x="685" y="2050"/>
                </a:cubicBezTo>
                <a:cubicBezTo>
                  <a:pt x="642" y="2050"/>
                  <a:pt x="610" y="2025"/>
                  <a:pt x="610" y="1993"/>
                </a:cubicBezTo>
                <a:cubicBezTo>
                  <a:pt x="610" y="1961"/>
                  <a:pt x="642" y="1937"/>
                  <a:pt x="685" y="1937"/>
                </a:cubicBezTo>
              </a:path>
            </a:pathLst>
          </a:custGeom>
          <a:solidFill>
            <a:srgbClr val="4472C4"/>
          </a:solidFill>
          <a:ln w="12600">
            <a:solidFill>
              <a:srgbClr val="172C51"/>
            </a:solidFill>
            <a:miter/>
          </a:ln>
        </p:spPr>
        <p:style>
          <a:lnRef idx="0">
            <a:srgbClr val="FFFFFF"/>
          </a:lnRef>
          <a:fillRef idx="0">
            <a:srgbClr val="FFFFFF"/>
          </a:fillRef>
          <a:effectRef idx="0">
            <a:srgbClr val="FFFFFF"/>
          </a:effectRef>
          <a:fontRef idx="minor"/>
        </p:style>
      </p:sp>
      <p:sp>
        <p:nvSpPr>
          <p:cNvPr id="393" name="Google Shape;282;p40"/>
          <p:cNvSpPr/>
          <p:nvPr/>
        </p:nvSpPr>
        <p:spPr>
          <a:xfrm>
            <a:off x="294840" y="3061800"/>
            <a:ext cx="499320" cy="539640"/>
          </a:xfrm>
          <a:custGeom>
            <a:avLst/>
            <a:gdLst/>
            <a:ahLst/>
            <a:cxnLst/>
            <a:rect l="l" t="t" r="r" b="b"/>
            <a:pathLst>
              <a:path w="21600" h="21600">
                <a:moveTo>
                  <a:pt x="0" y="0"/>
                </a:moveTo>
                <a:lnTo>
                  <a:pt x="21600" y="0"/>
                </a:lnTo>
                <a:lnTo>
                  <a:pt x="21600" y="21600"/>
                </a:lnTo>
                <a:lnTo>
                  <a:pt x="0" y="21600"/>
                </a:lnTo>
                <a:close/>
              </a:path>
            </a:pathLst>
          </a:custGeom>
          <a:solidFill>
            <a:srgbClr val="CFD5EA"/>
          </a:solidFill>
          <a:ln w="0">
            <a:noFill/>
          </a:ln>
        </p:spPr>
        <p:style>
          <a:lnRef idx="0">
            <a:srgbClr val="FFFFFF"/>
          </a:lnRef>
          <a:fillRef idx="0">
            <a:srgbClr val="FFFFFF"/>
          </a:fillRef>
          <a:effectRef idx="0">
            <a:srgbClr val="FFFFFF"/>
          </a:effectRef>
          <a:fontRef idx="minor"/>
        </p:style>
      </p:sp>
      <p:sp>
        <p:nvSpPr>
          <p:cNvPr id="394" name="Google Shape;283;p40"/>
          <p:cNvSpPr/>
          <p:nvPr/>
        </p:nvSpPr>
        <p:spPr>
          <a:xfrm>
            <a:off x="98280" y="2782080"/>
            <a:ext cx="729000" cy="860040"/>
          </a:xfrm>
          <a:custGeom>
            <a:avLst/>
            <a:gdLst/>
            <a:ahLst/>
            <a:cxnLst/>
            <a:rect l="l" t="t" r="r" b="b"/>
            <a:pathLst>
              <a:path w="18718" h="18094">
                <a:moveTo>
                  <a:pt x="2863" y="4699"/>
                </a:moveTo>
                <a:lnTo>
                  <a:pt x="18737" y="4699"/>
                </a:lnTo>
                <a:lnTo>
                  <a:pt x="18737" y="10064"/>
                </a:lnTo>
                <a:lnTo>
                  <a:pt x="2863" y="10064"/>
                </a:lnTo>
                <a:close/>
                <a:moveTo>
                  <a:pt x="2863" y="12746"/>
                </a:moveTo>
                <a:lnTo>
                  <a:pt x="18737" y="12746"/>
                </a:lnTo>
                <a:lnTo>
                  <a:pt x="18737" y="18111"/>
                </a:lnTo>
                <a:lnTo>
                  <a:pt x="2863" y="18111"/>
                </a:lnTo>
                <a:close/>
              </a:path>
            </a:pathLst>
          </a:custGeom>
          <a:solidFill>
            <a:srgbClr val="4472C4"/>
          </a:solidFill>
          <a:ln w="12600">
            <a:solidFill>
              <a:srgbClr val="172C51"/>
            </a:solidFill>
            <a:miter/>
          </a:ln>
        </p:spPr>
        <p:style>
          <a:lnRef idx="0">
            <a:srgbClr val="FFFFFF"/>
          </a:lnRef>
          <a:fillRef idx="0">
            <a:srgbClr val="FFFFFF"/>
          </a:fillRef>
          <a:effectRef idx="0">
            <a:srgbClr val="FFFFFF"/>
          </a:effectRef>
          <a:fontRef idx="minor"/>
        </p:style>
      </p:sp>
      <p:sp>
        <p:nvSpPr>
          <p:cNvPr id="395" name="Google Shape;284;p40"/>
          <p:cNvSpPr/>
          <p:nvPr/>
        </p:nvSpPr>
        <p:spPr>
          <a:xfrm>
            <a:off x="294840" y="4105080"/>
            <a:ext cx="556920" cy="613080"/>
          </a:xfrm>
          <a:custGeom>
            <a:avLst/>
            <a:gdLst/>
            <a:ahLst/>
            <a:cxnLst/>
            <a:rect l="l" t="t" r="r" b="b"/>
            <a:pathLst>
              <a:path w="21600" h="21600">
                <a:moveTo>
                  <a:pt x="0" y="0"/>
                </a:moveTo>
                <a:lnTo>
                  <a:pt x="21600" y="0"/>
                </a:lnTo>
                <a:lnTo>
                  <a:pt x="21600" y="21600"/>
                </a:lnTo>
                <a:lnTo>
                  <a:pt x="0" y="21600"/>
                </a:lnTo>
                <a:close/>
              </a:path>
            </a:pathLst>
          </a:custGeom>
          <a:solidFill>
            <a:srgbClr val="CFD5EA"/>
          </a:solidFill>
          <a:ln w="0">
            <a:noFill/>
          </a:ln>
        </p:spPr>
        <p:style>
          <a:lnRef idx="0">
            <a:srgbClr val="FFFFFF"/>
          </a:lnRef>
          <a:fillRef idx="0">
            <a:srgbClr val="FFFFFF"/>
          </a:fillRef>
          <a:effectRef idx="0">
            <a:srgbClr val="FFFFFF"/>
          </a:effectRef>
          <a:fontRef idx="minor"/>
        </p:style>
      </p:sp>
      <p:sp>
        <p:nvSpPr>
          <p:cNvPr id="396" name="Google Shape;285;p40"/>
          <p:cNvSpPr/>
          <p:nvPr/>
        </p:nvSpPr>
        <p:spPr>
          <a:xfrm>
            <a:off x="294840" y="4029840"/>
            <a:ext cx="556920" cy="763920"/>
          </a:xfrm>
          <a:custGeom>
            <a:avLst/>
            <a:gdLst/>
            <a:ahLst/>
            <a:cxnLst/>
            <a:rect l="l" t="t" r="r" b="b"/>
            <a:pathLst>
              <a:path w="21600" h="2160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rgbClr val="4472C4"/>
          </a:solidFill>
          <a:ln w="12600">
            <a:solidFill>
              <a:srgbClr val="172C51"/>
            </a:solidFill>
            <a:miter/>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Journalkonceptet - Sygehus</a:t>
            </a:r>
            <a:endParaRPr lang="da-DK" sz="1800" b="0" strike="noStrike" spc="-1">
              <a:solidFill>
                <a:srgbClr val="EEEEEE"/>
              </a:solidFill>
              <a:latin typeface="Roboto"/>
            </a:endParaRPr>
          </a:p>
        </p:txBody>
      </p:sp>
      <p:sp>
        <p:nvSpPr>
          <p:cNvPr id="398" name="Google Shape;291;p41"/>
          <p:cNvSpPr/>
          <p:nvPr/>
        </p:nvSpPr>
        <p:spPr>
          <a:xfrm>
            <a:off x="98280" y="851760"/>
            <a:ext cx="8826120" cy="43804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228600" indent="-215900">
              <a:lnSpc>
                <a:spcPct val="130000"/>
              </a:lnSpc>
              <a:buClr>
                <a:srgbClr val="000000"/>
              </a:buClr>
              <a:buFont typeface="Roboto"/>
              <a:buChar char="•"/>
            </a:pPr>
            <a:r>
              <a:rPr lang="da-DK" sz="1800" b="1" strike="noStrike" spc="-1">
                <a:solidFill>
                  <a:srgbClr val="000000"/>
                </a:solidFill>
                <a:latin typeface="Roboto"/>
                <a:ea typeface="Roboto"/>
              </a:rPr>
              <a:t>Årsag til indlæggelse</a:t>
            </a:r>
            <a:endParaRPr lang="da-DK" sz="1800" b="0" strike="noStrike" spc="-1">
              <a:latin typeface="Arial" panose="020B0604020202020204"/>
            </a:endParaRPr>
          </a:p>
          <a:p>
            <a:pPr marL="685800" lvl="1"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Helt kort</a:t>
            </a:r>
            <a:endParaRPr lang="da-DK" sz="1800" b="0" strike="noStrike" spc="-1">
              <a:latin typeface="Arial" panose="020B0604020202020204"/>
            </a:endParaRPr>
          </a:p>
          <a:p>
            <a:pPr marL="685800" lvl="1"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Fx åndenød, synkope, brystsmerter </a:t>
            </a:r>
            <a:endParaRPr lang="da-DK" sz="1800" b="0" strike="noStrike" spc="-1">
              <a:latin typeface="Arial" panose="020B0604020202020204"/>
            </a:endParaRPr>
          </a:p>
          <a:p>
            <a:pPr marL="228600" indent="-215900">
              <a:lnSpc>
                <a:spcPct val="130000"/>
              </a:lnSpc>
              <a:spcBef>
                <a:spcPts val="1000"/>
              </a:spcBef>
              <a:buClr>
                <a:srgbClr val="000000"/>
              </a:buClr>
              <a:buFont typeface="Roboto"/>
              <a:buChar char="•"/>
            </a:pPr>
            <a:r>
              <a:rPr lang="da-DK" sz="1800" b="1" strike="noStrike" spc="-1">
                <a:solidFill>
                  <a:srgbClr val="000000"/>
                </a:solidFill>
                <a:latin typeface="Roboto"/>
                <a:ea typeface="Roboto"/>
              </a:rPr>
              <a:t>Anamnese/aktuelt</a:t>
            </a:r>
            <a:endParaRPr lang="da-DK" sz="1800" b="0" strike="noStrike" spc="-1">
              <a:latin typeface="Arial" panose="020B0604020202020204"/>
            </a:endParaRPr>
          </a:p>
          <a:p>
            <a:pPr marL="685800" lvl="1"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Hvad patienten beskriver</a:t>
            </a:r>
            <a:endParaRPr lang="da-DK" sz="1800" b="0" strike="noStrike" spc="-1">
              <a:latin typeface="Arial" panose="020B0604020202020204"/>
            </a:endParaRPr>
          </a:p>
          <a:p>
            <a:pPr marL="1143000" lvl="2"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IKKE sundhedspersonens vurdering! </a:t>
            </a:r>
            <a:endParaRPr lang="da-DK" sz="1800" b="0" strike="noStrike" spc="-1">
              <a:latin typeface="Arial" panose="020B0604020202020204"/>
            </a:endParaRPr>
          </a:p>
          <a:p>
            <a:pPr marL="685800" lvl="1"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Hvordan får man en god anamnese? </a:t>
            </a:r>
            <a:endParaRPr lang="da-DK" sz="1800" b="0" strike="noStrike" spc="-1">
              <a:latin typeface="Arial" panose="020B0604020202020204"/>
            </a:endParaRPr>
          </a:p>
          <a:p>
            <a:pPr marL="1143000" lvl="2"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Spørg ind – konkretiser </a:t>
            </a:r>
            <a:endParaRPr lang="da-DK" sz="1800" b="0" strike="noStrike" spc="-1">
              <a:latin typeface="Arial" panose="020B0604020202020204"/>
            </a:endParaRPr>
          </a:p>
          <a:p>
            <a:pPr marL="1143000" lvl="2"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Spørg pårørende </a:t>
            </a:r>
            <a:endParaRPr lang="da-DK" sz="1800" b="0" strike="noStrike" spc="-1">
              <a:latin typeface="Arial" panose="020B0604020202020204"/>
            </a:endParaRPr>
          </a:p>
          <a:p>
            <a:pPr marL="1143000" lvl="2" indent="-215900">
              <a:lnSpc>
                <a:spcPct val="130000"/>
              </a:lnSpc>
              <a:spcBef>
                <a:spcPts val="500"/>
              </a:spcBef>
              <a:buClr>
                <a:srgbClr val="000000"/>
              </a:buClr>
              <a:buFont typeface="Roboto"/>
              <a:buChar char="•"/>
            </a:pPr>
            <a:r>
              <a:rPr lang="da-DK" sz="1800" b="0" strike="noStrike" spc="-1">
                <a:solidFill>
                  <a:srgbClr val="000000"/>
                </a:solidFill>
                <a:latin typeface="Roboto"/>
                <a:ea typeface="Roboto"/>
              </a:rPr>
              <a:t>Se journal (yeah right)</a:t>
            </a:r>
            <a:endParaRPr lang="da-DK" sz="18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Journalkonceptet - fortsat</a:t>
            </a:r>
            <a:endParaRPr lang="da-DK" sz="1800" b="0" strike="noStrike" spc="-1">
              <a:solidFill>
                <a:srgbClr val="EEEEEE"/>
              </a:solidFill>
              <a:latin typeface="Roboto"/>
            </a:endParaRPr>
          </a:p>
        </p:txBody>
      </p:sp>
      <p:sp>
        <p:nvSpPr>
          <p:cNvPr id="400" name="Google Shape;297;p42"/>
          <p:cNvSpPr/>
          <p:nvPr/>
        </p:nvSpPr>
        <p:spPr>
          <a:xfrm>
            <a:off x="158760" y="784440"/>
            <a:ext cx="8826120" cy="46076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457200" indent="-329565">
              <a:lnSpc>
                <a:spcPct val="130000"/>
              </a:lnSpc>
              <a:buClr>
                <a:srgbClr val="000000"/>
              </a:buClr>
              <a:buFont typeface="Roboto"/>
              <a:buChar char="•"/>
            </a:pPr>
            <a:r>
              <a:rPr lang="da-DK" sz="1600" b="0" strike="noStrike" spc="-1">
                <a:solidFill>
                  <a:srgbClr val="000000"/>
                </a:solidFill>
                <a:latin typeface="Roboto"/>
                <a:ea typeface="Roboto"/>
              </a:rPr>
              <a:t>Baggrundsinformation: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Allergi = Fx penicillin, plaster mv.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Bør stå i CAVE modulet</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Tidligere = Tidl. operationer, sygdomme mv. Kun hvis relevant.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Sygdomshistorik = Fx diabetes, hypertension. Hvad pt. fejler ”til daglig”. Også gerne tidl. indlæggelser og operationer</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Medicin = fast medicin + kosttilskud og fx nylig AB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Dispositioner = Fx arvelige sygdomme i nære familie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Ekspositioner = rejser, erhverv, smitte</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Rygning = Antal pakkeår. Evt. tid siden rygestop </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Alkohol = Hvor meget og hvor længe. Evt. tidl. overforbrug</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Misbrug = (tidl.) Brug af narkotika, hash eller misbrug af stærk smertestillende</a:t>
            </a:r>
            <a:endParaRPr lang="da-DK" sz="1600" b="0" strike="noStrike" spc="-1">
              <a:latin typeface="Arial" panose="020B0604020202020204"/>
            </a:endParaRPr>
          </a:p>
          <a:p>
            <a:pPr marL="457200" indent="-329565">
              <a:lnSpc>
                <a:spcPct val="130000"/>
              </a:lnSpc>
              <a:buClr>
                <a:srgbClr val="000000"/>
              </a:buClr>
              <a:buFont typeface="Roboto"/>
              <a:buChar char="•"/>
            </a:pPr>
            <a:r>
              <a:rPr lang="da-DK" sz="1600" b="0" strike="noStrike" spc="-1">
                <a:solidFill>
                  <a:srgbClr val="000000"/>
                </a:solidFill>
                <a:latin typeface="Roboto"/>
                <a:ea typeface="Roboto"/>
              </a:rPr>
              <a:t>Socialt = Fx selvhjulpen, sengeliggende, hj.pl. X8. Evt. erhverv. </a:t>
            </a:r>
            <a:endParaRPr lang="da-DK" sz="1600" b="0" strike="noStrike" spc="-1">
              <a:latin typeface="Arial" panose="020B0604020202020204"/>
            </a:endParaRPr>
          </a:p>
          <a:p>
            <a:pPr>
              <a:lnSpc>
                <a:spcPct val="130000"/>
              </a:lnSpc>
              <a:buNone/>
              <a:tabLst>
                <a:tab pos="0" algn="l"/>
              </a:tabLst>
            </a:pPr>
            <a:endParaRPr lang="da-DK" sz="16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490680" y="433440"/>
            <a:ext cx="8221680" cy="767520"/>
          </a:xfrm>
          <a:prstGeom prst="rect">
            <a:avLst/>
          </a:prstGeom>
          <a:noFill/>
          <a:ln w="0">
            <a:noFill/>
          </a:ln>
        </p:spPr>
        <p:txBody>
          <a:bodyPr tIns="91440" bIns="91440" anchor="b">
            <a:normAutofit/>
          </a:bodyPr>
          <a:p>
            <a:pPr marL="457200" indent="-431165">
              <a:lnSpc>
                <a:spcPct val="100000"/>
              </a:lnSpc>
              <a:buClr>
                <a:srgbClr val="FFFFFF"/>
              </a:buClr>
              <a:buFont typeface="StarSymbol"/>
              <a:buAutoNum type="arabicPeriod"/>
            </a:pPr>
            <a:r>
              <a:rPr lang="da-DK" sz="3200" b="0" strike="noStrike" spc="-1">
                <a:solidFill>
                  <a:srgbClr val="FFFFFF"/>
                </a:solidFill>
                <a:latin typeface="Roboto"/>
                <a:ea typeface="Roboto"/>
              </a:rPr>
              <a:t>Introduktion af underviser</a:t>
            </a:r>
            <a:endParaRPr lang="da-DK" sz="3200" b="0" strike="noStrike" spc="-1">
              <a:solidFill>
                <a:srgbClr val="EEEEEE"/>
              </a:solidFill>
              <a:latin typeface="Roboto"/>
            </a:endParaRPr>
          </a:p>
        </p:txBody>
      </p:sp>
      <p:sp>
        <p:nvSpPr>
          <p:cNvPr id="294" name="PlaceHolder 2"/>
          <p:cNvSpPr>
            <a:spLocks noGrp="1"/>
          </p:cNvSpPr>
          <p:nvPr>
            <p:ph/>
          </p:nvPr>
        </p:nvSpPr>
        <p:spPr>
          <a:xfrm>
            <a:off x="89280" y="1297080"/>
            <a:ext cx="3927240" cy="3039840"/>
          </a:xfrm>
          <a:prstGeom prst="rect">
            <a:avLst/>
          </a:prstGeom>
          <a:noFill/>
          <a:ln w="0">
            <a:noFill/>
          </a:ln>
        </p:spPr>
        <p:txBody>
          <a:bodyPr tIns="91440" bIns="91440" anchor="t">
            <a:normAutofit/>
          </a:bodyPr>
          <a:p>
            <a:pPr>
              <a:lnSpc>
                <a:spcPct val="115000"/>
              </a:lnSpc>
              <a:buNone/>
              <a:tabLst>
                <a:tab pos="0" algn="l"/>
              </a:tabLst>
            </a:pPr>
            <a:r>
              <a:rPr lang="da-DK" sz="1200" b="1" strike="noStrike" spc="-1">
                <a:solidFill>
                  <a:srgbClr val="FFFFFF"/>
                </a:solidFill>
                <a:latin typeface="Roboto"/>
                <a:ea typeface="Roboto"/>
              </a:rPr>
              <a:t>Hvem er jeg?</a:t>
            </a:r>
            <a:endParaRPr lang="da-DK" sz="1200" b="0" strike="noStrike" spc="-1">
              <a:solidFill>
                <a:srgbClr val="000000"/>
              </a:solidFill>
              <a:latin typeface="Arial" panose="020B0604020202020204"/>
            </a:endParaRPr>
          </a:p>
          <a:p>
            <a:pPr marL="457200" indent="-316865">
              <a:lnSpc>
                <a:spcPct val="115000"/>
              </a:lnSpc>
              <a:spcBef>
                <a:spcPts val="1200"/>
              </a:spcBef>
              <a:buClr>
                <a:srgbClr val="737373"/>
              </a:buClr>
              <a:buFont typeface="Roboto"/>
              <a:buChar char="●"/>
              <a:tabLst>
                <a:tab pos="0" algn="l"/>
              </a:tabLst>
            </a:pPr>
            <a:r>
              <a:rPr lang="da-DK" sz="1200" b="0" strike="noStrike" spc="-1">
                <a:solidFill>
                  <a:srgbClr val="737373"/>
                </a:solidFill>
                <a:latin typeface="Roboto"/>
                <a:ea typeface="Roboto"/>
              </a:rPr>
              <a:t>Andreas Svendsen</a:t>
            </a:r>
            <a:endParaRPr lang="da-DK" sz="1200" b="0" strike="noStrike" spc="-1">
              <a:solidFill>
                <a:srgbClr val="000000"/>
              </a:solidFill>
              <a:latin typeface="Arial" panose="020B0604020202020204"/>
            </a:endParaRPr>
          </a:p>
          <a:p>
            <a:pPr marL="457200" indent="-316865">
              <a:lnSpc>
                <a:spcPct val="115000"/>
              </a:lnSpc>
              <a:buClr>
                <a:srgbClr val="737373"/>
              </a:buClr>
              <a:buFont typeface="Roboto"/>
              <a:buChar char="●"/>
              <a:tabLst>
                <a:tab pos="0" algn="l"/>
              </a:tabLst>
            </a:pPr>
            <a:r>
              <a:rPr lang="da-DK" sz="1200" b="0" strike="noStrike" spc="-1">
                <a:solidFill>
                  <a:srgbClr val="737373"/>
                </a:solidFill>
                <a:latin typeface="Roboto"/>
                <a:ea typeface="Roboto"/>
              </a:rPr>
              <a:t>Uddannet læge</a:t>
            </a:r>
            <a:endParaRPr lang="da-DK" sz="1200" b="0" strike="noStrike" spc="-1">
              <a:solidFill>
                <a:srgbClr val="000000"/>
              </a:solidFill>
              <a:latin typeface="Arial" panose="020B0604020202020204"/>
            </a:endParaRPr>
          </a:p>
          <a:p>
            <a:pPr marL="457200" indent="-316865">
              <a:lnSpc>
                <a:spcPct val="115000"/>
              </a:lnSpc>
              <a:buClr>
                <a:srgbClr val="737373"/>
              </a:buClr>
              <a:buFont typeface="Roboto"/>
              <a:buChar char="●"/>
              <a:tabLst>
                <a:tab pos="0" algn="l"/>
              </a:tabLst>
            </a:pPr>
            <a:r>
              <a:rPr lang="da-DK" sz="1200" b="0" strike="noStrike" spc="-1">
                <a:solidFill>
                  <a:srgbClr val="737373"/>
                </a:solidFill>
                <a:latin typeface="Roboto"/>
                <a:ea typeface="Roboto"/>
              </a:rPr>
              <a:t>Klinisk erfaring </a:t>
            </a:r>
            <a:endParaRPr lang="da-DK" sz="120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Smertecenter</a:t>
            </a:r>
            <a:endParaRPr lang="da-DK" sz="105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FAM Kolding</a:t>
            </a:r>
            <a:endParaRPr lang="da-DK" sz="105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Almen praksis</a:t>
            </a:r>
            <a:endParaRPr lang="da-DK" sz="105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Neurologi</a:t>
            </a:r>
            <a:endParaRPr lang="da-DK" sz="105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(Klinisk farmakologi)</a:t>
            </a:r>
            <a:endParaRPr lang="da-DK" sz="1050" b="0" strike="noStrike" spc="-1">
              <a:solidFill>
                <a:srgbClr val="000000"/>
              </a:solidFill>
              <a:latin typeface="Arial" panose="020B0604020202020204"/>
            </a:endParaRPr>
          </a:p>
          <a:p>
            <a:pPr marL="457200" indent="-316865">
              <a:lnSpc>
                <a:spcPct val="115000"/>
              </a:lnSpc>
              <a:buClr>
                <a:srgbClr val="737373"/>
              </a:buClr>
              <a:buFont typeface="Roboto"/>
              <a:buChar char="●"/>
              <a:tabLst>
                <a:tab pos="0" algn="l"/>
              </a:tabLst>
            </a:pPr>
            <a:r>
              <a:rPr lang="da-DK" sz="1200" b="0" strike="noStrike" spc="-1">
                <a:solidFill>
                  <a:srgbClr val="737373"/>
                </a:solidFill>
                <a:latin typeface="Roboto"/>
                <a:ea typeface="Roboto"/>
              </a:rPr>
              <a:t>Igangværende phd-forløb:</a:t>
            </a:r>
            <a:endParaRPr lang="da-DK" sz="1200" b="0" strike="noStrike" spc="-1">
              <a:solidFill>
                <a:srgbClr val="000000"/>
              </a:solidFill>
              <a:latin typeface="Arial" panose="020B0604020202020204"/>
            </a:endParaRPr>
          </a:p>
          <a:p>
            <a:pPr marL="914400" lvl="1" indent="-304800">
              <a:lnSpc>
                <a:spcPct val="115000"/>
              </a:lnSpc>
              <a:buClr>
                <a:srgbClr val="737373"/>
              </a:buClr>
              <a:buFont typeface="Roboto"/>
              <a:buChar char="○"/>
              <a:tabLst>
                <a:tab pos="0" algn="l"/>
              </a:tabLst>
            </a:pPr>
            <a:r>
              <a:rPr lang="da-DK" sz="1050" b="0" strike="noStrike" spc="-1">
                <a:solidFill>
                  <a:srgbClr val="737373"/>
                </a:solidFill>
                <a:latin typeface="Roboto"/>
                <a:ea typeface="Roboto"/>
              </a:rPr>
              <a:t>Klinisk farmakologi, farmaci og miljømedicin, SDU.</a:t>
            </a:r>
            <a:endParaRPr lang="da-DK" sz="1050" b="0" strike="noStrike" spc="-1">
              <a:solidFill>
                <a:srgbClr val="000000"/>
              </a:solidFill>
              <a:latin typeface="Arial" panose="020B0604020202020204"/>
            </a:endParaRPr>
          </a:p>
          <a:p>
            <a:pPr>
              <a:lnSpc>
                <a:spcPct val="115000"/>
              </a:lnSpc>
              <a:spcBef>
                <a:spcPts val="1200"/>
              </a:spcBef>
              <a:spcAft>
                <a:spcPts val="1200"/>
              </a:spcAft>
              <a:buNone/>
              <a:tabLst>
                <a:tab pos="0" algn="l"/>
              </a:tabLst>
            </a:pPr>
            <a:endParaRPr lang="da-DK" sz="1400" b="0" strike="noStrike" spc="-1">
              <a:solidFill>
                <a:srgbClr val="000000"/>
              </a:solidFill>
              <a:latin typeface="Arial" panose="020B0604020202020204"/>
            </a:endParaRPr>
          </a:p>
        </p:txBody>
      </p:sp>
      <p:pic>
        <p:nvPicPr>
          <p:cNvPr id="295" name="Google Shape;88;p16"/>
          <p:cNvPicPr/>
          <p:nvPr/>
        </p:nvPicPr>
        <p:blipFill>
          <a:blip r:embed="rId1"/>
          <a:stretch>
            <a:fillRect/>
          </a:stretch>
        </p:blipFill>
        <p:spPr>
          <a:xfrm>
            <a:off x="6595560" y="1740960"/>
            <a:ext cx="2498760" cy="3331800"/>
          </a:xfrm>
          <a:prstGeom prst="rect">
            <a:avLst/>
          </a:prstGeom>
          <a:ln w="0">
            <a:noFill/>
          </a:ln>
        </p:spPr>
      </p:pic>
      <p:sp>
        <p:nvSpPr>
          <p:cNvPr id="296" name="Google Shape;89;p16"/>
          <p:cNvSpPr/>
          <p:nvPr/>
        </p:nvSpPr>
        <p:spPr>
          <a:xfrm rot="20827200">
            <a:off x="5788080" y="464760"/>
            <a:ext cx="2858400" cy="9100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ctr">
              <a:lnSpc>
                <a:spcPct val="100000"/>
              </a:lnSpc>
              <a:buNone/>
            </a:pPr>
            <a:r>
              <a:rPr lang="da-DK" sz="1400" b="0" strike="noStrike" spc="-1">
                <a:solidFill>
                  <a:srgbClr val="FF0000"/>
                </a:solidFill>
                <a:latin typeface="Arial" panose="020B0604020202020204"/>
                <a:ea typeface="Arial" panose="020B0604020202020204"/>
              </a:rPr>
              <a:t>WOW</a:t>
            </a:r>
            <a:endParaRPr lang="da-DK" sz="1400" b="0" strike="noStrike" spc="-1">
              <a:latin typeface="Arial" panose="020B0604020202020204"/>
            </a:endParaRPr>
          </a:p>
        </p:txBody>
      </p:sp>
      <p:sp>
        <p:nvSpPr>
          <p:cNvPr id="297" name="Google Shape;90;p16"/>
          <p:cNvSpPr/>
          <p:nvPr/>
        </p:nvSpPr>
        <p:spPr>
          <a:xfrm>
            <a:off x="5400000" y="4500000"/>
            <a:ext cx="1080000" cy="3600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noAutofit/>
          </a:bodyPr>
          <a:p>
            <a:pPr algn="ctr">
              <a:lnSpc>
                <a:spcPct val="100000"/>
              </a:lnSpc>
              <a:buNone/>
            </a:pPr>
            <a:r>
              <a:rPr lang="da-DK" sz="1400" b="0" strike="noStrike" spc="-1">
                <a:solidFill>
                  <a:srgbClr val="FF0000"/>
                </a:solidFill>
                <a:latin typeface="Arial" panose="020B0604020202020204"/>
                <a:ea typeface="Arial" panose="020B0604020202020204"/>
              </a:rPr>
              <a:t>Undgå!</a:t>
            </a:r>
            <a:endParaRPr lang="da-DK" sz="1400" b="0" strike="noStrike" spc="-1">
              <a:latin typeface="Arial" panose="020B0604020202020204"/>
            </a:endParaRPr>
          </a:p>
        </p:txBody>
      </p:sp>
      <p:sp>
        <p:nvSpPr>
          <p:cNvPr id="298" name="Google Shape;91;p16"/>
          <p:cNvSpPr/>
          <p:nvPr/>
        </p:nvSpPr>
        <p:spPr>
          <a:xfrm>
            <a:off x="1638000" y="4567680"/>
            <a:ext cx="3942000" cy="222480"/>
          </a:xfrm>
          <a:prstGeom prst="leftArrow">
            <a:avLst>
              <a:gd name="adj1" fmla="val 50000"/>
              <a:gd name="adj2" fmla="val 50000"/>
            </a:avLst>
          </a:prstGeom>
          <a:solidFill>
            <a:srgbClr val="737373"/>
          </a:solidFill>
          <a:ln w="9360">
            <a:solidFill>
              <a:srgbClr val="424242"/>
            </a:solidFill>
            <a:round/>
          </a:ln>
        </p:spPr>
        <p:style>
          <a:lnRef idx="0">
            <a:srgbClr val="FFFFFF"/>
          </a:lnRef>
          <a:fillRef idx="0">
            <a:srgbClr val="FFFFFF"/>
          </a:fillRef>
          <a:effectRef idx="0">
            <a:srgbClr val="FFFFFF"/>
          </a:effectRef>
          <a:fontRef idx="minor"/>
        </p:style>
      </p:sp>
      <p:sp>
        <p:nvSpPr>
          <p:cNvPr id="299" name="PlaceHolder 3"/>
          <p:cNvSpPr>
            <a:spLocks noGrp="1"/>
          </p:cNvSpPr>
          <p:nvPr>
            <p:ph/>
          </p:nvPr>
        </p:nvSpPr>
        <p:spPr>
          <a:xfrm>
            <a:off x="3934440" y="1667880"/>
            <a:ext cx="2532960" cy="1807560"/>
          </a:xfrm>
          <a:prstGeom prst="rect">
            <a:avLst/>
          </a:prstGeom>
          <a:noFill/>
          <a:ln w="0">
            <a:noFill/>
          </a:ln>
        </p:spPr>
        <p:txBody>
          <a:bodyPr tIns="91440" bIns="91440" anchor="t">
            <a:normAutofit fontScale="83000"/>
          </a:bodyPr>
          <a:p>
            <a:pPr marL="457200" indent="-316865">
              <a:lnSpc>
                <a:spcPct val="115000"/>
              </a:lnSpc>
              <a:buClr>
                <a:srgbClr val="737373"/>
              </a:buClr>
              <a:buFont typeface="Roboto"/>
              <a:buChar char="●"/>
            </a:pPr>
            <a:r>
              <a:rPr lang="da-DK" sz="1400" b="0" strike="noStrike" spc="-1">
                <a:solidFill>
                  <a:srgbClr val="737373"/>
                </a:solidFill>
                <a:latin typeface="Roboto"/>
                <a:ea typeface="Roboto"/>
              </a:rPr>
              <a:t>Undervisningserfaring?</a:t>
            </a:r>
            <a:endParaRPr lang="da-DK" sz="14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Ingen formel træning i didaktik eller pædagogik</a:t>
            </a:r>
            <a:endParaRPr lang="da-DK" sz="1200" b="0" strike="noStrike" spc="-1">
              <a:solidFill>
                <a:srgbClr val="000000"/>
              </a:solidFill>
              <a:latin typeface="Arial" panose="020B0604020202020204"/>
            </a:endParaRPr>
          </a:p>
          <a:p>
            <a:pPr marL="457200" indent="-316865">
              <a:lnSpc>
                <a:spcPct val="115000"/>
              </a:lnSpc>
              <a:buClr>
                <a:srgbClr val="737373"/>
              </a:buClr>
              <a:buFont typeface="Roboto"/>
              <a:buChar char="●"/>
            </a:pPr>
            <a:r>
              <a:rPr lang="da-DK" sz="1400" b="0" strike="noStrike" spc="-1">
                <a:solidFill>
                  <a:srgbClr val="737373"/>
                </a:solidFill>
                <a:latin typeface="Roboto"/>
                <a:ea typeface="Roboto"/>
              </a:rPr>
              <a:t>Jeg skal også lære!</a:t>
            </a:r>
            <a:endParaRPr lang="da-DK" sz="14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Feedback</a:t>
            </a:r>
            <a:endParaRPr lang="da-DK" sz="12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Undervejs</a:t>
            </a:r>
            <a:endParaRPr lang="da-DK" sz="12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Efter</a:t>
            </a:r>
            <a:endParaRPr lang="da-DK" sz="12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På mail</a:t>
            </a:r>
            <a:endParaRPr lang="da-DK" sz="1200" b="0" strike="noStrike" spc="-1">
              <a:solidFill>
                <a:srgbClr val="000000"/>
              </a:solidFill>
              <a:latin typeface="Arial" panose="020B0604020202020204"/>
            </a:endParaRPr>
          </a:p>
        </p:txBody>
      </p:sp>
      <p:sp>
        <p:nvSpPr>
          <p:cNvPr id="300" name="Google Shape;93;p16"/>
          <p:cNvSpPr/>
          <p:nvPr/>
        </p:nvSpPr>
        <p:spPr>
          <a:xfrm>
            <a:off x="89280" y="3888720"/>
            <a:ext cx="4660200" cy="95220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457200" indent="-316865">
              <a:lnSpc>
                <a:spcPct val="115000"/>
              </a:lnSpc>
              <a:buClr>
                <a:srgbClr val="737373"/>
              </a:buClr>
              <a:buFont typeface="Roboto"/>
              <a:buChar char="●"/>
            </a:pPr>
            <a:r>
              <a:rPr lang="da-DK" sz="1100" b="0" strike="noStrike" spc="-1">
                <a:solidFill>
                  <a:srgbClr val="737373"/>
                </a:solidFill>
                <a:latin typeface="Roboto"/>
                <a:ea typeface="Roboto"/>
              </a:rPr>
              <a:t>Spørgsmål, kommentarer, ris/ros, eller andet:</a:t>
            </a:r>
            <a:br>
              <a:rPr sz="1100"/>
            </a:br>
            <a:r>
              <a:rPr lang="da-DK" sz="1100" b="1" u="sng" strike="noStrike" spc="-1">
                <a:solidFill>
                  <a:srgbClr val="1A237E"/>
                </a:solidFill>
                <a:uFillTx/>
                <a:latin typeface="Roboto"/>
                <a:ea typeface="Roboto"/>
                <a:hlinkClick r:id="rId2"/>
              </a:rPr>
              <a:t>andreas.svendsen@gmail.com</a:t>
            </a:r>
            <a:endParaRPr lang="da-DK" sz="1100" b="0" strike="noStrike" spc="-1">
              <a:latin typeface="Arial" panose="020B0604020202020204"/>
            </a:endParaRPr>
          </a:p>
          <a:p>
            <a:pPr marL="457200" indent="-316865">
              <a:lnSpc>
                <a:spcPct val="115000"/>
              </a:lnSpc>
              <a:buClr>
                <a:srgbClr val="737373"/>
              </a:buClr>
              <a:buFont typeface="Roboto"/>
              <a:buChar char="●"/>
            </a:pPr>
            <a:r>
              <a:rPr lang="da-DK" sz="1100" b="0" strike="noStrike" spc="-1">
                <a:solidFill>
                  <a:srgbClr val="737373"/>
                </a:solidFill>
                <a:latin typeface="Roboto"/>
                <a:ea typeface="Roboto"/>
              </a:rPr>
              <a:t>Akut?: </a:t>
            </a:r>
            <a:r>
              <a:rPr lang="da-DK" sz="1100" b="0" strike="noStrike" spc="-1">
                <a:solidFill>
                  <a:srgbClr val="737373"/>
                </a:solidFill>
                <a:latin typeface="Roboto"/>
                <a:ea typeface="Roboto"/>
              </a:rPr>
              <a:t>tlf.</a:t>
            </a:r>
            <a:r>
              <a:rPr lang="da-DK" sz="1100" b="0" strike="noStrike" spc="-1">
                <a:solidFill>
                  <a:srgbClr val="737373"/>
                </a:solidFill>
                <a:latin typeface="Roboto"/>
                <a:ea typeface="Roboto"/>
              </a:rPr>
              <a:t> 42801320</a:t>
            </a:r>
            <a:endParaRPr lang="da-DK" sz="1100" b="0" strike="noStrike" spc="-1">
              <a:latin typeface="Arial" panose="020B0604020202020204"/>
            </a:endParaRPr>
          </a:p>
          <a:p>
            <a:pPr marL="457200" indent="-316865">
              <a:lnSpc>
                <a:spcPct val="115000"/>
              </a:lnSpc>
              <a:buClr>
                <a:srgbClr val="737373"/>
              </a:buClr>
              <a:buFont typeface="Roboto"/>
              <a:buChar char="●"/>
            </a:pPr>
            <a:r>
              <a:rPr lang="da-DK" sz="1100" b="1" strike="sngStrike" spc="-1">
                <a:solidFill>
                  <a:srgbClr val="737373"/>
                </a:solidFill>
                <a:latin typeface="Roboto"/>
                <a:ea typeface="Roboto"/>
              </a:rPr>
              <a:t>ItsLearning</a:t>
            </a:r>
            <a:endParaRPr lang="da-DK" sz="11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repl">
                                        <p:cTn id="7" dur="2000"/>
                                        <p:tgtEl>
                                          <p:spTgt spid="2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Journalkonceptet - fortsat</a:t>
            </a:r>
            <a:endParaRPr lang="da-DK" sz="1800" b="0" strike="noStrike" spc="-1">
              <a:solidFill>
                <a:srgbClr val="EEEEEE"/>
              </a:solidFill>
              <a:latin typeface="Roboto"/>
            </a:endParaRPr>
          </a:p>
        </p:txBody>
      </p:sp>
      <p:sp>
        <p:nvSpPr>
          <p:cNvPr id="402" name="Google Shape;303;p43"/>
          <p:cNvSpPr/>
          <p:nvPr/>
        </p:nvSpPr>
        <p:spPr>
          <a:xfrm>
            <a:off x="158760" y="784440"/>
            <a:ext cx="8947080" cy="271116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a:lnSpc>
                <a:spcPct val="130000"/>
              </a:lnSpc>
              <a:buNone/>
              <a:tabLst>
                <a:tab pos="0" algn="l"/>
              </a:tabLst>
            </a:pPr>
            <a:r>
              <a:rPr lang="da-DK" sz="1600" b="1" strike="noStrike" spc="-1">
                <a:solidFill>
                  <a:srgbClr val="000000"/>
                </a:solidFill>
                <a:latin typeface="Roboto"/>
                <a:ea typeface="Roboto"/>
              </a:rPr>
              <a:t>Øvrige organsystemer</a:t>
            </a:r>
            <a:endParaRPr lang="da-DK" sz="1600" b="0" strike="noStrike" spc="-1">
              <a:latin typeface="Arial" panose="020B0604020202020204"/>
            </a:endParaRPr>
          </a:p>
          <a:p>
            <a:pPr>
              <a:lnSpc>
                <a:spcPct val="130000"/>
              </a:lnSpc>
              <a:buNone/>
              <a:tabLst>
                <a:tab pos="0" algn="l"/>
              </a:tabLst>
            </a:pPr>
            <a:r>
              <a:rPr lang="da-DK" sz="1600" b="0" strike="noStrike" spc="-1">
                <a:solidFill>
                  <a:srgbClr val="000000"/>
                </a:solidFill>
                <a:latin typeface="Roboto"/>
                <a:ea typeface="Roboto"/>
              </a:rPr>
              <a:t> </a:t>
            </a:r>
            <a:r>
              <a:rPr lang="da-DK" sz="1600" b="0" strike="noStrike" spc="-1">
                <a:solidFill>
                  <a:srgbClr val="000000"/>
                </a:solidFill>
                <a:latin typeface="Roboto"/>
                <a:ea typeface="Roboto"/>
              </a:rPr>
              <a:t>Oppefra og ned. Patientens subjektive symptomer. </a:t>
            </a:r>
            <a:endParaRPr lang="da-DK" sz="1600" b="0" strike="noStrike" spc="-1">
              <a:latin typeface="Arial" panose="020B0604020202020204"/>
            </a:endParaRPr>
          </a:p>
          <a:p>
            <a:pPr marL="457200" indent="-329565">
              <a:lnSpc>
                <a:spcPct val="130000"/>
              </a:lnSpc>
              <a:buClr>
                <a:srgbClr val="000000"/>
              </a:buClr>
              <a:buFont typeface="Roboto"/>
              <a:buChar char="●"/>
              <a:tabLst>
                <a:tab pos="0" algn="l"/>
              </a:tabLst>
            </a:pPr>
            <a:r>
              <a:rPr lang="da-DK" sz="1600" b="0" strike="noStrike" spc="-1">
                <a:solidFill>
                  <a:srgbClr val="000000"/>
                </a:solidFill>
                <a:latin typeface="Roboto"/>
                <a:ea typeface="Roboto"/>
              </a:rPr>
              <a:t> </a:t>
            </a:r>
            <a:r>
              <a:rPr lang="da-DK" sz="1600" b="0" strike="noStrike" spc="-1">
                <a:solidFill>
                  <a:srgbClr val="000000"/>
                </a:solidFill>
                <a:latin typeface="Roboto"/>
                <a:ea typeface="Roboto"/>
              </a:rPr>
              <a:t>Ved sund og rask patient: ”Systematisk adspurgt, ingen klager”. ”Ingen klager fraset aktuelle”</a:t>
            </a:r>
            <a:endParaRPr lang="da-DK" sz="1600" b="0" strike="noStrike" spc="-1">
              <a:latin typeface="Arial" panose="020B0604020202020204"/>
            </a:endParaRPr>
          </a:p>
          <a:p>
            <a:pPr>
              <a:lnSpc>
                <a:spcPct val="130000"/>
              </a:lnSpc>
              <a:buNone/>
              <a:tabLst>
                <a:tab pos="0" algn="l"/>
              </a:tabLst>
            </a:pPr>
            <a:r>
              <a:rPr lang="da-DK" sz="1600" b="0" strike="noStrike" spc="-1">
                <a:solidFill>
                  <a:srgbClr val="000000"/>
                </a:solidFill>
                <a:latin typeface="Roboto"/>
                <a:ea typeface="Roboto"/>
              </a:rPr>
              <a:t> </a:t>
            </a:r>
            <a:endParaRPr lang="da-DK" sz="1600" b="0" strike="noStrike" spc="-1">
              <a:latin typeface="Arial" panose="020B0604020202020204"/>
            </a:endParaRPr>
          </a:p>
          <a:p>
            <a:pPr>
              <a:lnSpc>
                <a:spcPct val="130000"/>
              </a:lnSpc>
              <a:buNone/>
              <a:tabLst>
                <a:tab pos="0" algn="l"/>
              </a:tabLst>
            </a:pPr>
            <a:r>
              <a:rPr lang="da-DK" sz="1600" b="0" strike="noStrike" spc="-1">
                <a:solidFill>
                  <a:srgbClr val="000000"/>
                </a:solidFill>
                <a:latin typeface="Roboto"/>
                <a:ea typeface="Roboto"/>
              </a:rPr>
              <a:t> </a:t>
            </a:r>
            <a:endParaRPr lang="da-DK" sz="1600" b="0" strike="noStrike" spc="-1">
              <a:latin typeface="Arial" panose="020B0604020202020204"/>
            </a:endParaRPr>
          </a:p>
          <a:p>
            <a:pPr>
              <a:lnSpc>
                <a:spcPct val="130000"/>
              </a:lnSpc>
              <a:buNone/>
              <a:tabLst>
                <a:tab pos="0" algn="l"/>
              </a:tabLst>
            </a:pPr>
            <a:endParaRPr lang="da-DK" sz="1600" b="0" strike="noStrike" spc="-1">
              <a:latin typeface="Arial" panose="020B0604020202020204"/>
            </a:endParaRPr>
          </a:p>
          <a:p>
            <a:pPr>
              <a:lnSpc>
                <a:spcPct val="130000"/>
              </a:lnSpc>
              <a:buNone/>
              <a:tabLst>
                <a:tab pos="0" algn="l"/>
              </a:tabLst>
            </a:pPr>
            <a:endParaRPr lang="da-DK" sz="1600" b="0" strike="noStrike" spc="-1">
              <a:latin typeface="Arial" panose="020B0604020202020204"/>
            </a:endParaRPr>
          </a:p>
        </p:txBody>
      </p:sp>
      <p:pic>
        <p:nvPicPr>
          <p:cNvPr id="403" name="Google Shape;304;p43"/>
          <p:cNvPicPr/>
          <p:nvPr/>
        </p:nvPicPr>
        <p:blipFill>
          <a:blip r:embed="rId1"/>
          <a:stretch>
            <a:fillRect/>
          </a:stretch>
        </p:blipFill>
        <p:spPr>
          <a:xfrm>
            <a:off x="1742400" y="1965240"/>
            <a:ext cx="6038640" cy="31251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Journalkonceptet - fortsat</a:t>
            </a:r>
            <a:endParaRPr lang="da-DK" sz="1800" b="0" strike="noStrike" spc="-1">
              <a:solidFill>
                <a:srgbClr val="EEEEEE"/>
              </a:solidFill>
              <a:latin typeface="Roboto"/>
            </a:endParaRPr>
          </a:p>
        </p:txBody>
      </p:sp>
      <p:pic>
        <p:nvPicPr>
          <p:cNvPr id="405" name="Google Shape;310;p44"/>
          <p:cNvPicPr/>
          <p:nvPr/>
        </p:nvPicPr>
        <p:blipFill>
          <a:blip r:embed="rId1"/>
          <a:stretch>
            <a:fillRect/>
          </a:stretch>
        </p:blipFill>
        <p:spPr>
          <a:xfrm>
            <a:off x="4969800" y="3352680"/>
            <a:ext cx="4173840" cy="1670400"/>
          </a:xfrm>
          <a:prstGeom prst="rect">
            <a:avLst/>
          </a:prstGeom>
          <a:ln w="0">
            <a:noFill/>
          </a:ln>
        </p:spPr>
      </p:pic>
      <p:pic>
        <p:nvPicPr>
          <p:cNvPr id="406" name="Google Shape;311;p44"/>
          <p:cNvPicPr/>
          <p:nvPr/>
        </p:nvPicPr>
        <p:blipFill>
          <a:blip r:embed="rId2"/>
          <a:stretch>
            <a:fillRect/>
          </a:stretch>
        </p:blipFill>
        <p:spPr>
          <a:xfrm>
            <a:off x="5643360" y="687600"/>
            <a:ext cx="2550240" cy="2364480"/>
          </a:xfrm>
          <a:prstGeom prst="rect">
            <a:avLst/>
          </a:prstGeom>
          <a:ln w="0">
            <a:noFill/>
          </a:ln>
        </p:spPr>
      </p:pic>
      <p:sp>
        <p:nvSpPr>
          <p:cNvPr id="407" name="Google Shape;312;p44"/>
          <p:cNvSpPr/>
          <p:nvPr/>
        </p:nvSpPr>
        <p:spPr>
          <a:xfrm>
            <a:off x="158760" y="784440"/>
            <a:ext cx="8947080" cy="46058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228600" indent="-208915">
              <a:lnSpc>
                <a:spcPct val="70000"/>
              </a:lnSpc>
              <a:buClr>
                <a:srgbClr val="000000"/>
              </a:buClr>
              <a:buFont typeface="Arial" panose="020B0604020202020204"/>
              <a:buChar char="•"/>
            </a:pPr>
            <a:r>
              <a:rPr lang="da-DK" sz="2100" b="1" strike="noStrike" spc="-1">
                <a:solidFill>
                  <a:srgbClr val="000000"/>
                </a:solidFill>
                <a:latin typeface="Calibri"/>
                <a:ea typeface="Calibri"/>
              </a:rPr>
              <a:t>Objektivt</a:t>
            </a:r>
            <a:endParaRPr lang="da-DK" sz="21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Objektiv undersøgelse – fokuseret! </a:t>
            </a:r>
            <a:endParaRPr lang="da-DK" sz="15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Oppefra og ned (igen) </a:t>
            </a:r>
            <a:endParaRPr lang="da-DK" sz="1500" b="0" strike="noStrike" spc="-1">
              <a:latin typeface="Arial" panose="020B0604020202020204"/>
            </a:endParaRPr>
          </a:p>
          <a:p>
            <a:pPr marL="685800" lvl="1" indent="-227965">
              <a:lnSpc>
                <a:spcPct val="70000"/>
              </a:lnSpc>
              <a:spcBef>
                <a:spcPts val="500"/>
              </a:spcBef>
              <a:buClr>
                <a:srgbClr val="000000"/>
              </a:buClr>
              <a:buFont typeface="Arial" panose="020B0604020202020204"/>
              <a:buChar char="•"/>
            </a:pPr>
            <a:r>
              <a:rPr lang="da-DK" sz="1500" b="0" strike="noStrike" spc="-1">
                <a:solidFill>
                  <a:srgbClr val="FF0000"/>
                </a:solidFill>
                <a:latin typeface="Calibri"/>
                <a:ea typeface="Calibri"/>
              </a:rPr>
              <a:t>Vitalparametre </a:t>
            </a:r>
            <a:r>
              <a:rPr lang="da-DK" sz="1700" b="0" strike="noStrike" spc="-1">
                <a:solidFill>
                  <a:srgbClr val="000000"/>
                </a:solidFill>
                <a:latin typeface="Calibri"/>
                <a:ea typeface="Calibri"/>
              </a:rPr>
              <a:t>- </a:t>
            </a:r>
            <a:r>
              <a:rPr lang="da-DK" sz="1500" b="0" strike="noStrike" spc="-1">
                <a:solidFill>
                  <a:srgbClr val="000000"/>
                </a:solidFill>
                <a:latin typeface="Calibri"/>
                <a:ea typeface="Calibri"/>
              </a:rPr>
              <a:t>Kan i nævne dem? </a:t>
            </a:r>
            <a:endParaRPr lang="da-DK" sz="15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Puls</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BT </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RF</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SAT </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TP </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(GCS)</a:t>
            </a:r>
            <a:endParaRPr lang="da-DK" sz="13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Almentilstand </a:t>
            </a:r>
            <a:endParaRPr lang="da-DK" sz="15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Upåvirket/akut påvirket/kronisk præget </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Bevidsthedsniveau – fx VKO x3 </a:t>
            </a:r>
            <a:endParaRPr lang="da-DK" sz="1300" b="0" strike="noStrike" spc="-1">
              <a:latin typeface="Arial" panose="020B0604020202020204"/>
            </a:endParaRPr>
          </a:p>
          <a:p>
            <a:pPr marL="1143000" lvl="2" indent="-2089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Fx ”varm og tør, pæne farver” eller ”kold og klamtsvedende” </a:t>
            </a:r>
            <a:endParaRPr lang="da-DK" sz="1300" b="0" strike="noStrike" spc="-1">
              <a:latin typeface="Arial" panose="020B0604020202020204"/>
            </a:endParaRPr>
          </a:p>
          <a:p>
            <a:pPr marL="228600" indent="-208915">
              <a:lnSpc>
                <a:spcPct val="70000"/>
              </a:lnSpc>
              <a:spcBef>
                <a:spcPts val="1000"/>
              </a:spcBef>
              <a:buClr>
                <a:srgbClr val="000000"/>
              </a:buClr>
              <a:buFont typeface="Arial" panose="020B0604020202020204"/>
              <a:buChar char="•"/>
            </a:pPr>
            <a:r>
              <a:rPr lang="da-DK" sz="2100" b="1" strike="noStrike" spc="-1">
                <a:solidFill>
                  <a:srgbClr val="000000"/>
                </a:solidFill>
                <a:latin typeface="Calibri"/>
                <a:ea typeface="Calibri"/>
              </a:rPr>
              <a:t>Paraklinik</a:t>
            </a:r>
            <a:endParaRPr lang="da-DK" sz="21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Blodprøver</a:t>
            </a:r>
            <a:endParaRPr lang="da-DK" sz="15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Billeddiagnostik </a:t>
            </a:r>
            <a:endParaRPr lang="da-DK" sz="1500" b="0" strike="noStrike" spc="-1">
              <a:latin typeface="Arial" panose="020B0604020202020204"/>
            </a:endParaRPr>
          </a:p>
          <a:p>
            <a:pPr marL="685800" lvl="1" indent="-208915">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Biopsier mv. </a:t>
            </a:r>
            <a:endParaRPr lang="da-DK" sz="1500" b="0" strike="noStrike" spc="-1">
              <a:latin typeface="Arial" panose="020B0604020202020204"/>
            </a:endParaRPr>
          </a:p>
          <a:p>
            <a:pPr>
              <a:lnSpc>
                <a:spcPct val="70000"/>
              </a:lnSpc>
              <a:spcBef>
                <a:spcPts val="500"/>
              </a:spcBef>
              <a:buNone/>
              <a:tabLst>
                <a:tab pos="0" algn="l"/>
              </a:tabLst>
            </a:pPr>
            <a:endParaRPr lang="da-DK" sz="1200" b="0" strike="noStrike" spc="-1">
              <a:latin typeface="Arial" panose="020B0604020202020204"/>
            </a:endParaRPr>
          </a:p>
          <a:p>
            <a:pPr>
              <a:lnSpc>
                <a:spcPct val="130000"/>
              </a:lnSpc>
              <a:buNone/>
              <a:tabLst>
                <a:tab pos="0" algn="l"/>
              </a:tabLst>
            </a:pPr>
            <a:endParaRPr lang="da-DK" sz="13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7">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7">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7">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7">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07">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07">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07">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07">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7">
                                            <p:txEl>
                                              <p:pRg st="19" end="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Google Shape;317;p45"/>
          <p:cNvPicPr/>
          <p:nvPr/>
        </p:nvPicPr>
        <p:blipFill>
          <a:blip r:embed="rId1"/>
          <a:stretch>
            <a:fillRect/>
          </a:stretch>
        </p:blipFill>
        <p:spPr>
          <a:xfrm>
            <a:off x="5644800" y="2343240"/>
            <a:ext cx="3498840" cy="2333520"/>
          </a:xfrm>
          <a:prstGeom prst="rect">
            <a:avLst/>
          </a:prstGeom>
          <a:ln w="0">
            <a:noFill/>
          </a:ln>
        </p:spPr>
      </p:pic>
      <p:sp>
        <p:nvSpPr>
          <p:cNvPr id="409"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Journalkonceptet - fortsat</a:t>
            </a:r>
            <a:endParaRPr lang="da-DK" sz="1800" b="0" strike="noStrike" spc="-1">
              <a:solidFill>
                <a:srgbClr val="EEEEEE"/>
              </a:solidFill>
              <a:latin typeface="Roboto"/>
            </a:endParaRPr>
          </a:p>
        </p:txBody>
      </p:sp>
      <p:sp>
        <p:nvSpPr>
          <p:cNvPr id="410" name="Google Shape;319;p45"/>
          <p:cNvSpPr/>
          <p:nvPr/>
        </p:nvSpPr>
        <p:spPr>
          <a:xfrm>
            <a:off x="158760" y="784440"/>
            <a:ext cx="5566680" cy="31870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228600" indent="-227965">
              <a:lnSpc>
                <a:spcPct val="90000"/>
              </a:lnSpc>
              <a:buClr>
                <a:srgbClr val="000000"/>
              </a:buClr>
              <a:buFont typeface="Arial" panose="020B0604020202020204"/>
              <a:buChar char="•"/>
            </a:pPr>
            <a:r>
              <a:rPr lang="da-DK" sz="2800" b="1" strike="noStrike" spc="-1">
                <a:solidFill>
                  <a:srgbClr val="000000"/>
                </a:solidFill>
                <a:latin typeface="Calibri"/>
                <a:ea typeface="Calibri"/>
              </a:rPr>
              <a:t>Konklusion og plan</a:t>
            </a:r>
            <a:r>
              <a:rPr lang="da-DK" sz="2800" b="0" strike="noStrike" spc="-1">
                <a:solidFill>
                  <a:srgbClr val="000000"/>
                </a:solidFill>
                <a:latin typeface="Calibri"/>
                <a:ea typeface="Calibri"/>
              </a:rPr>
              <a:t> </a:t>
            </a:r>
            <a:endParaRPr lang="da-DK" sz="28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2400" b="0" strike="noStrike" spc="-1">
                <a:solidFill>
                  <a:srgbClr val="000000"/>
                </a:solidFill>
                <a:latin typeface="Calibri"/>
                <a:ea typeface="Calibri"/>
              </a:rPr>
              <a:t>Opsummering af de vigtigste ting fra anamnese, objektiv undersøgelse og paraklinik </a:t>
            </a:r>
            <a:endParaRPr lang="da-DK" sz="24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2400" b="0" u="sng" strike="noStrike" spc="-1">
                <a:solidFill>
                  <a:srgbClr val="000000"/>
                </a:solidFill>
                <a:uFillTx/>
                <a:latin typeface="Calibri"/>
                <a:ea typeface="Calibri"/>
              </a:rPr>
              <a:t>Sundhedspersonens vurdering </a:t>
            </a:r>
            <a:endParaRPr lang="da-DK" sz="24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2400" b="0" strike="noStrike" spc="-1">
                <a:solidFill>
                  <a:srgbClr val="000000"/>
                </a:solidFill>
                <a:latin typeface="Calibri"/>
                <a:ea typeface="Calibri"/>
              </a:rPr>
              <a:t>Tentativ diagnose </a:t>
            </a:r>
            <a:endParaRPr lang="da-DK" sz="24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2400" b="0" strike="noStrike" spc="-1">
                <a:solidFill>
                  <a:srgbClr val="000000"/>
                </a:solidFill>
                <a:latin typeface="Calibri"/>
                <a:ea typeface="Calibri"/>
              </a:rPr>
              <a:t>Plan for videre udredning/behandling </a:t>
            </a:r>
            <a:endParaRPr lang="da-DK" sz="2400" b="0" strike="noStrike" spc="-1">
              <a:latin typeface="Arial" panose="020B0604020202020204"/>
            </a:endParaRPr>
          </a:p>
          <a:p>
            <a:pPr marL="685800" lvl="1" indent="-227965">
              <a:lnSpc>
                <a:spcPct val="90000"/>
              </a:lnSpc>
              <a:spcBef>
                <a:spcPts val="500"/>
              </a:spcBef>
              <a:buClr>
                <a:srgbClr val="000000"/>
              </a:buClr>
              <a:buFont typeface="Arial" panose="020B0604020202020204"/>
              <a:buChar char="•"/>
            </a:pPr>
            <a:r>
              <a:rPr lang="da-DK" sz="2400" b="0" strike="noStrike" spc="-1">
                <a:solidFill>
                  <a:srgbClr val="000000"/>
                </a:solidFill>
                <a:latin typeface="Calibri"/>
                <a:ea typeface="Calibri"/>
              </a:rPr>
              <a:t>Ordinationer </a:t>
            </a:r>
            <a:endParaRPr lang="da-DK" sz="2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Google Shape;324;p46"/>
          <p:cNvPicPr/>
          <p:nvPr/>
        </p:nvPicPr>
        <p:blipFill>
          <a:blip r:embed="rId1"/>
          <a:stretch>
            <a:fillRect/>
          </a:stretch>
        </p:blipFill>
        <p:spPr>
          <a:xfrm>
            <a:off x="6274800" y="2484000"/>
            <a:ext cx="2706120" cy="2000880"/>
          </a:xfrm>
          <a:prstGeom prst="rect">
            <a:avLst/>
          </a:prstGeom>
          <a:ln w="0">
            <a:noFill/>
          </a:ln>
        </p:spPr>
      </p:pic>
      <p:sp>
        <p:nvSpPr>
          <p:cNvPr id="412"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God eller dårlig journaltekst? Hvorfor? </a:t>
            </a:r>
            <a:endParaRPr lang="da-DK" sz="1800" b="0" strike="noStrike" spc="-1">
              <a:solidFill>
                <a:srgbClr val="EEEEEE"/>
              </a:solidFill>
              <a:latin typeface="Roboto"/>
            </a:endParaRPr>
          </a:p>
        </p:txBody>
      </p:sp>
      <p:sp>
        <p:nvSpPr>
          <p:cNvPr id="413" name="Google Shape;326;p46"/>
          <p:cNvSpPr/>
          <p:nvPr/>
        </p:nvSpPr>
        <p:spPr>
          <a:xfrm>
            <a:off x="158760" y="784440"/>
            <a:ext cx="8882640" cy="41774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457200" indent="-342900">
              <a:lnSpc>
                <a:spcPct val="70000"/>
              </a:lnSpc>
              <a:buClr>
                <a:srgbClr val="000000"/>
              </a:buClr>
              <a:buFont typeface="Arial" panose="020B0604020202020204"/>
              <a:buChar char="•"/>
            </a:pPr>
            <a:r>
              <a:rPr lang="da-DK" sz="1800" b="1" strike="noStrike" spc="-1">
                <a:solidFill>
                  <a:srgbClr val="000000"/>
                </a:solidFill>
                <a:latin typeface="Calibri"/>
                <a:ea typeface="Calibri"/>
              </a:rPr>
              <a:t>Rygning: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Ryger som en skorsten”. </a:t>
            </a:r>
            <a:endParaRPr lang="da-DK" sz="15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Ryger ca. 2 pakker dagligt gennem 15 år svt. 30 pakkeår”. </a:t>
            </a:r>
            <a:endParaRPr lang="da-DK" sz="1500" b="0" strike="noStrike" spc="-1">
              <a:latin typeface="Arial" panose="020B0604020202020204"/>
            </a:endParaRPr>
          </a:p>
          <a:p>
            <a:pPr marL="457200" indent="-342900">
              <a:lnSpc>
                <a:spcPct val="70000"/>
              </a:lnSpc>
              <a:spcBef>
                <a:spcPts val="1000"/>
              </a:spcBef>
              <a:buClr>
                <a:srgbClr val="000000"/>
              </a:buClr>
              <a:buFont typeface="Arial" panose="020B0604020202020204"/>
              <a:buChar char="•"/>
            </a:pPr>
            <a:r>
              <a:rPr lang="da-DK" sz="1800" b="1" strike="noStrike" spc="-1">
                <a:solidFill>
                  <a:srgbClr val="000000"/>
                </a:solidFill>
                <a:latin typeface="Calibri"/>
                <a:ea typeface="Calibri"/>
              </a:rPr>
              <a:t>Alkohol: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Alkoholiker gennem 30 år”. </a:t>
            </a:r>
            <a:endParaRPr lang="da-DK" sz="15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Kendt alkoholoverforbrug gennem 30 år. Ca. 30 genstande ugentligt”. </a:t>
            </a:r>
            <a:endParaRPr lang="da-DK" sz="1500" b="0" strike="noStrike" spc="-1">
              <a:latin typeface="Arial" panose="020B0604020202020204"/>
            </a:endParaRPr>
          </a:p>
          <a:p>
            <a:pPr marL="457200" indent="-342900">
              <a:lnSpc>
                <a:spcPct val="70000"/>
              </a:lnSpc>
              <a:spcBef>
                <a:spcPts val="1000"/>
              </a:spcBef>
              <a:buClr>
                <a:srgbClr val="000000"/>
              </a:buClr>
              <a:buFont typeface="Arial" panose="020B0604020202020204"/>
              <a:buChar char="•"/>
            </a:pPr>
            <a:r>
              <a:rPr lang="da-DK" sz="1800" b="1" strike="noStrike" spc="-1">
                <a:solidFill>
                  <a:srgbClr val="000000"/>
                </a:solidFill>
                <a:latin typeface="Calibri"/>
                <a:ea typeface="Calibri"/>
              </a:rPr>
              <a:t>Abdomen: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Tyk”, ”vom”, ”fed…”</a:t>
            </a:r>
            <a:endParaRPr lang="da-DK" sz="15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ET over middel”, ”adipøs”, ”udtalt abdominal adipositas”… </a:t>
            </a:r>
            <a:endParaRPr lang="da-DK" sz="1500" b="0" strike="noStrike" spc="-1">
              <a:latin typeface="Arial" panose="020B0604020202020204"/>
            </a:endParaRPr>
          </a:p>
          <a:p>
            <a:pPr marL="457200" indent="-342900">
              <a:lnSpc>
                <a:spcPct val="70000"/>
              </a:lnSpc>
              <a:spcBef>
                <a:spcPts val="1000"/>
              </a:spcBef>
              <a:buClr>
                <a:srgbClr val="000000"/>
              </a:buClr>
              <a:buFont typeface="Arial" panose="020B0604020202020204"/>
              <a:buChar char="•"/>
            </a:pPr>
            <a:r>
              <a:rPr lang="da-DK" sz="1800" b="1" strike="noStrike" spc="-1">
                <a:solidFill>
                  <a:srgbClr val="000000"/>
                </a:solidFill>
                <a:latin typeface="Calibri"/>
                <a:ea typeface="Calibri"/>
              </a:rPr>
              <a:t>Ekstremiteter: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Slanke crura uden deklive ødemer. Ingen tegn til DVT eller rosen.” </a:t>
            </a:r>
            <a:endParaRPr lang="da-DK" sz="1500" b="0" strike="noStrike" spc="-1">
              <a:latin typeface="Arial" panose="020B0604020202020204"/>
            </a:endParaRPr>
          </a:p>
          <a:p>
            <a:pPr marL="1371600" lvl="2" indent="-310515">
              <a:lnSpc>
                <a:spcPct val="70000"/>
              </a:lnSpc>
              <a:spcBef>
                <a:spcPts val="500"/>
              </a:spcBef>
              <a:buClr>
                <a:srgbClr val="000000"/>
              </a:buClr>
              <a:buFont typeface="Arial" panose="020B0604020202020204"/>
              <a:buChar char="■"/>
            </a:pPr>
            <a:r>
              <a:rPr lang="da-DK" sz="1300" b="0" strike="noStrike" spc="-1">
                <a:solidFill>
                  <a:srgbClr val="000000"/>
                </a:solidFill>
                <a:latin typeface="Calibri"/>
                <a:ea typeface="Calibri"/>
              </a:rPr>
              <a:t>Dobbeltkonfekt! </a:t>
            </a:r>
            <a:endParaRPr lang="da-DK" sz="1300" b="0" strike="noStrike" spc="-1">
              <a:latin typeface="Arial" panose="020B0604020202020204"/>
            </a:endParaRPr>
          </a:p>
          <a:p>
            <a:pPr marL="457200" indent="-342900">
              <a:lnSpc>
                <a:spcPct val="70000"/>
              </a:lnSpc>
              <a:spcBef>
                <a:spcPts val="1000"/>
              </a:spcBef>
              <a:buClr>
                <a:srgbClr val="000000"/>
              </a:buClr>
              <a:buFont typeface="Arial" panose="020B0604020202020204"/>
              <a:buChar char="•"/>
            </a:pPr>
            <a:r>
              <a:rPr lang="da-DK" sz="1800" b="1" strike="noStrike" spc="-1">
                <a:solidFill>
                  <a:srgbClr val="000000"/>
                </a:solidFill>
                <a:latin typeface="Calibri"/>
                <a:ea typeface="Calibri"/>
              </a:rPr>
              <a:t>Allergi: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Ingen kendte”. </a:t>
            </a:r>
            <a:endParaRPr lang="da-DK" sz="1500" b="0" strike="noStrike" spc="-1">
              <a:latin typeface="Arial" panose="020B0604020202020204"/>
            </a:endParaRPr>
          </a:p>
          <a:p>
            <a:pPr marL="457200" indent="-342900">
              <a:lnSpc>
                <a:spcPct val="70000"/>
              </a:lnSpc>
              <a:spcBef>
                <a:spcPts val="1000"/>
              </a:spcBef>
              <a:buClr>
                <a:srgbClr val="000000"/>
              </a:buClr>
              <a:buFont typeface="Arial" panose="020B0604020202020204"/>
              <a:buChar char="•"/>
            </a:pPr>
            <a:r>
              <a:rPr lang="da-DK" sz="1800" b="1" strike="noStrike" spc="-1">
                <a:solidFill>
                  <a:srgbClr val="000000"/>
                </a:solidFill>
                <a:latin typeface="Calibri"/>
                <a:ea typeface="Calibri"/>
              </a:rPr>
              <a:t>Årsag til henvendelsen: </a:t>
            </a:r>
            <a:endParaRPr lang="da-DK" sz="1800" b="0" strike="noStrike" spc="-1">
              <a:latin typeface="Arial" panose="020B0604020202020204"/>
            </a:endParaRPr>
          </a:p>
          <a:p>
            <a:pPr marL="914400" lvl="1" indent="-323850">
              <a:lnSpc>
                <a:spcPct val="70000"/>
              </a:lnSpc>
              <a:spcBef>
                <a:spcPts val="500"/>
              </a:spcBef>
              <a:buClr>
                <a:srgbClr val="000000"/>
              </a:buClr>
              <a:buFont typeface="Arial" panose="020B0604020202020204"/>
              <a:buChar char="•"/>
            </a:pPr>
            <a:r>
              <a:rPr lang="da-DK" sz="1500" b="0" strike="noStrike" spc="-1">
                <a:solidFill>
                  <a:srgbClr val="000000"/>
                </a:solidFill>
                <a:latin typeface="Calibri"/>
                <a:ea typeface="Calibri"/>
              </a:rPr>
              <a:t>”</a:t>
            </a:r>
            <a:r>
              <a:rPr lang="da-DK" sz="1500" b="0" strike="noStrike" spc="-1">
                <a:solidFill>
                  <a:srgbClr val="000000"/>
                </a:solidFill>
                <a:latin typeface="Calibri"/>
                <a:ea typeface="Calibri"/>
              </a:rPr>
              <a:t>Brystsmerter”. </a:t>
            </a:r>
            <a:endParaRPr lang="da-DK" sz="15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3">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13">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3">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3">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3">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13">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13">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3">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13">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13">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13">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13">
                                            <p:txEl>
                                              <p:pRg st="11" end="1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13">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413">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13">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3">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Udredning og diagnostik</a:t>
            </a:r>
            <a:endParaRPr lang="da-DK" sz="1800" b="0" strike="noStrike" spc="-1">
              <a:solidFill>
                <a:srgbClr val="EEEEEE"/>
              </a:solidFill>
              <a:latin typeface="Roboto"/>
            </a:endParaRPr>
          </a:p>
        </p:txBody>
      </p:sp>
      <p:sp>
        <p:nvSpPr>
          <p:cNvPr id="415" name="Google Shape;332;p47"/>
          <p:cNvSpPr/>
          <p:nvPr/>
        </p:nvSpPr>
        <p:spPr>
          <a:xfrm>
            <a:off x="158760" y="784440"/>
            <a:ext cx="7710120" cy="367128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spAutoFit/>
          </a:bodyPr>
          <a:p>
            <a:pPr marL="457200" indent="-329565">
              <a:lnSpc>
                <a:spcPct val="90000"/>
              </a:lnSpc>
              <a:buClr>
                <a:srgbClr val="000000"/>
              </a:buClr>
              <a:buFont typeface="Arial" panose="020B0604020202020204"/>
              <a:buChar char="•"/>
            </a:pPr>
            <a:r>
              <a:rPr lang="da-DK" sz="1600" b="0" strike="noStrike" spc="-1">
                <a:solidFill>
                  <a:srgbClr val="000000"/>
                </a:solidFill>
                <a:latin typeface="Calibri"/>
                <a:ea typeface="Calibri"/>
              </a:rPr>
              <a:t>Journalkonceptet er grundlæggende ens i alle specialer </a:t>
            </a:r>
            <a:endParaRPr lang="da-DK" sz="1600" b="0" strike="noStrike" spc="-1">
              <a:latin typeface="Arial" panose="020B0604020202020204"/>
            </a:endParaRPr>
          </a:p>
          <a:p>
            <a:pPr marL="457200" indent="-329565">
              <a:lnSpc>
                <a:spcPct val="90000"/>
              </a:lnSpc>
              <a:spcBef>
                <a:spcPts val="1000"/>
              </a:spcBef>
              <a:buClr>
                <a:srgbClr val="000000"/>
              </a:buClr>
              <a:buFont typeface="Arial" panose="020B0604020202020204"/>
              <a:buChar char="•"/>
            </a:pPr>
            <a:r>
              <a:rPr lang="da-DK" sz="1600" b="1" strike="noStrike" spc="-1">
                <a:solidFill>
                  <a:srgbClr val="000000"/>
                </a:solidFill>
                <a:latin typeface="Calibri"/>
                <a:ea typeface="Calibri"/>
              </a:rPr>
              <a:t>Udredning sker vha: </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Anamnese </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Objektive fund  </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Paraklinik </a:t>
            </a:r>
            <a:endParaRPr lang="da-DK" sz="1600" b="0" strike="noStrike" spc="-1">
              <a:latin typeface="Arial" panose="020B0604020202020204"/>
            </a:endParaRPr>
          </a:p>
          <a:p>
            <a:pPr marL="457200" indent="-329565">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Lægen ordinerer parakliniske undersøgelser pba. anamnesen </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Hvad leder vi efter?</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Hvorfor scanner man ikke bare alle? </a:t>
            </a:r>
            <a:endParaRPr lang="da-DK" sz="1600" b="0" strike="noStrike" spc="-1">
              <a:latin typeface="Arial" panose="020B0604020202020204"/>
            </a:endParaRPr>
          </a:p>
          <a:p>
            <a:pPr marL="457200" indent="-329565">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Diagnostik bygger på resultater fra udredning </a:t>
            </a:r>
            <a:endParaRPr lang="da-DK" sz="1600" b="0" strike="noStrike" spc="-1">
              <a:latin typeface="Arial" panose="020B0604020202020204"/>
            </a:endParaRPr>
          </a:p>
          <a:p>
            <a:pPr marL="457200" indent="-329565">
              <a:lnSpc>
                <a:spcPct val="90000"/>
              </a:lnSpc>
              <a:spcBef>
                <a:spcPts val="1000"/>
              </a:spcBef>
              <a:buClr>
                <a:srgbClr val="000000"/>
              </a:buClr>
              <a:buFont typeface="Arial" panose="020B0604020202020204"/>
              <a:buChar char="•"/>
            </a:pPr>
            <a:r>
              <a:rPr lang="da-DK" sz="1600" b="0" strike="noStrike" spc="-1">
                <a:solidFill>
                  <a:srgbClr val="000000"/>
                </a:solidFill>
                <a:latin typeface="Calibri"/>
                <a:ea typeface="Calibri"/>
              </a:rPr>
              <a:t>Behandling afhænger af diagnose </a:t>
            </a:r>
            <a:endParaRPr lang="da-DK" sz="1600" b="0" strike="noStrike" spc="-1">
              <a:latin typeface="Arial" panose="020B0604020202020204"/>
            </a:endParaRPr>
          </a:p>
          <a:p>
            <a:pPr marL="914400" lvl="1" indent="-329565">
              <a:lnSpc>
                <a:spcPct val="90000"/>
              </a:lnSpc>
              <a:spcBef>
                <a:spcPts val="500"/>
              </a:spcBef>
              <a:buClr>
                <a:srgbClr val="000000"/>
              </a:buClr>
              <a:buFont typeface="Arial" panose="020B0604020202020204"/>
              <a:buChar char="•"/>
            </a:pPr>
            <a:r>
              <a:rPr lang="da-DK" sz="1600" b="0" strike="noStrike" spc="-1">
                <a:solidFill>
                  <a:srgbClr val="000000"/>
                </a:solidFill>
                <a:latin typeface="Calibri"/>
                <a:ea typeface="Calibri"/>
              </a:rPr>
              <a:t>Og patient! </a:t>
            </a:r>
            <a:endParaRPr lang="da-DK" sz="1600" b="0" strike="noStrike" spc="-1">
              <a:latin typeface="Arial" panose="020B0604020202020204"/>
            </a:endParaRPr>
          </a:p>
          <a:p>
            <a:pPr>
              <a:lnSpc>
                <a:spcPct val="70000"/>
              </a:lnSpc>
              <a:buNone/>
              <a:tabLst>
                <a:tab pos="0" algn="l"/>
              </a:tabLst>
            </a:pPr>
            <a:endParaRPr lang="da-DK" sz="1800" b="0" strike="noStrike" spc="-1">
              <a:latin typeface="Arial" panose="020B0604020202020204"/>
            </a:endParaRPr>
          </a:p>
        </p:txBody>
      </p:sp>
      <p:pic>
        <p:nvPicPr>
          <p:cNvPr id="416" name="Google Shape;333;p47"/>
          <p:cNvPicPr/>
          <p:nvPr/>
        </p:nvPicPr>
        <p:blipFill>
          <a:blip r:embed="rId1"/>
          <a:srcRect l="19695" r="35068"/>
          <a:stretch>
            <a:fillRect/>
          </a:stretch>
        </p:blipFill>
        <p:spPr>
          <a:xfrm>
            <a:off x="5816160" y="784440"/>
            <a:ext cx="3259080" cy="4196880"/>
          </a:xfrm>
          <a:prstGeom prst="rect">
            <a:avLst/>
          </a:prstGeom>
          <a:ln w="0">
            <a:noFill/>
          </a:ln>
          <a:effectLst>
            <a:outerShdw dist="50760" dir="10800000"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5">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15">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15">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5">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15">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5">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15">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15">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15">
                                            <p:txEl>
                                              <p:pRg st="9" end="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15">
                                            <p:txEl>
                                              <p:pRg st="10" end="1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15">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471960" y="738720"/>
            <a:ext cx="8221680" cy="767520"/>
          </a:xfrm>
          <a:prstGeom prst="rect">
            <a:avLst/>
          </a:prstGeom>
          <a:noFill/>
          <a:ln w="0">
            <a:noFill/>
          </a:ln>
        </p:spPr>
        <p:txBody>
          <a:bodyPr tIns="91440" bIns="91440" anchor="b">
            <a:normAutofit/>
          </a:bodyPr>
          <a:p>
            <a:pPr>
              <a:lnSpc>
                <a:spcPct val="100000"/>
              </a:lnSpc>
              <a:buNone/>
              <a:tabLst>
                <a:tab pos="0" algn="l"/>
              </a:tabLst>
            </a:pPr>
            <a:r>
              <a:rPr lang="da-DK" sz="3200" b="0" strike="noStrike" spc="-1">
                <a:solidFill>
                  <a:srgbClr val="FFFFFF"/>
                </a:solidFill>
                <a:latin typeface="Roboto"/>
                <a:ea typeface="Roboto"/>
              </a:rPr>
              <a:t>Operationsforløb</a:t>
            </a:r>
            <a:endParaRPr lang="da-DK" sz="3200" b="0" strike="noStrike" spc="-1">
              <a:solidFill>
                <a:srgbClr val="EEEEEE"/>
              </a:solidFill>
              <a:latin typeface="Roboto"/>
            </a:endParaRPr>
          </a:p>
        </p:txBody>
      </p:sp>
      <p:sp>
        <p:nvSpPr>
          <p:cNvPr id="418" name="Google Shape;339;p48"/>
          <p:cNvSpPr/>
          <p:nvPr/>
        </p:nvSpPr>
        <p:spPr>
          <a:xfrm>
            <a:off x="365400" y="1755000"/>
            <a:ext cx="5333760" cy="3137760"/>
          </a:xfrm>
          <a:prstGeom prst="rect">
            <a:avLst/>
          </a:prstGeom>
          <a:noFill/>
          <a:ln w="0">
            <a:noFill/>
          </a:ln>
        </p:spPr>
        <p:style>
          <a:lnRef idx="0">
            <a:srgbClr val="FFFFFF"/>
          </a:lnRef>
          <a:fillRef idx="0">
            <a:srgbClr val="FFFFFF"/>
          </a:fillRef>
          <a:effectRef idx="0">
            <a:srgbClr val="FFFFFF"/>
          </a:effectRef>
          <a:fontRef idx="minor"/>
        </p:style>
        <p:txBody>
          <a:bodyPr anchor="ctr">
            <a:normAutofit fontScale="74000"/>
          </a:bodyPr>
          <a:p>
            <a:pPr marL="228600" indent="-213360">
              <a:lnSpc>
                <a:spcPct val="90000"/>
              </a:lnSpc>
              <a:buClr>
                <a:srgbClr val="000000"/>
              </a:buClr>
              <a:buFont typeface="Roboto"/>
              <a:buChar char="•"/>
            </a:pPr>
            <a:r>
              <a:rPr lang="da-DK" sz="1600" b="0" strike="noStrike" spc="-1">
                <a:solidFill>
                  <a:srgbClr val="000000"/>
                </a:solidFill>
                <a:latin typeface="Roboto"/>
                <a:ea typeface="Roboto"/>
              </a:rPr>
              <a:t>ALLE kirurgiske indgreb er et team-samarbejde!</a:t>
            </a:r>
            <a:endParaRPr lang="da-DK" sz="1600" b="0" strike="noStrike" spc="-1">
              <a:latin typeface="Arial" panose="020B0604020202020204"/>
            </a:endParaRPr>
          </a:p>
          <a:p>
            <a:pPr marL="228600" indent="-213360">
              <a:lnSpc>
                <a:spcPct val="90000"/>
              </a:lnSpc>
              <a:spcBef>
                <a:spcPts val="1000"/>
              </a:spcBef>
              <a:buClr>
                <a:srgbClr val="000000"/>
              </a:buClr>
              <a:buFont typeface="Roboto"/>
              <a:buChar char="•"/>
            </a:pPr>
            <a:r>
              <a:rPr lang="da-DK" sz="1600" b="0" strike="noStrike" spc="-1">
                <a:solidFill>
                  <a:srgbClr val="FF0000"/>
                </a:solidFill>
                <a:latin typeface="Roboto"/>
                <a:ea typeface="Roboto"/>
              </a:rPr>
              <a:t>ALLE kirurgiske indgreb medfører fysiologisk stress! </a:t>
            </a:r>
            <a:endParaRPr lang="da-DK" sz="1600" b="0" strike="noStrike" spc="-1">
              <a:latin typeface="Arial" panose="020B0604020202020204"/>
            </a:endParaRPr>
          </a:p>
          <a:p>
            <a:pPr>
              <a:lnSpc>
                <a:spcPct val="90000"/>
              </a:lnSpc>
              <a:spcBef>
                <a:spcPts val="1000"/>
              </a:spcBef>
              <a:buNone/>
              <a:tabLst>
                <a:tab pos="0" algn="l"/>
              </a:tabLst>
            </a:pPr>
            <a:r>
              <a:rPr lang="da-DK" sz="1600" b="0" strike="noStrike" spc="-1">
                <a:solidFill>
                  <a:srgbClr val="000000"/>
                </a:solidFill>
                <a:latin typeface="Roboto"/>
                <a:ea typeface="Roboto"/>
              </a:rPr>
              <a:t> </a:t>
            </a:r>
            <a:r>
              <a:rPr lang="da-DK" sz="1600" b="1" strike="noStrike" spc="-1">
                <a:solidFill>
                  <a:srgbClr val="000000"/>
                </a:solidFill>
                <a:latin typeface="Roboto"/>
                <a:ea typeface="Roboto"/>
              </a:rPr>
              <a:t>Akutte operationer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Ofte vital indikation</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Samtykke behøves ikke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Fasteregler kan afviges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FF0000"/>
                </a:solidFill>
                <a:latin typeface="Roboto"/>
                <a:ea typeface="Roboto"/>
              </a:rPr>
              <a:t>Øget mortalitet og morbiditet (dårligere udgangspunkt) </a:t>
            </a:r>
            <a:endParaRPr lang="da-DK" sz="1600" b="0" strike="noStrike" spc="-1">
              <a:latin typeface="Arial" panose="020B0604020202020204"/>
            </a:endParaRPr>
          </a:p>
          <a:p>
            <a:pPr marL="228600" indent="-213360">
              <a:lnSpc>
                <a:spcPct val="90000"/>
              </a:lnSpc>
              <a:spcBef>
                <a:spcPts val="1000"/>
              </a:spcBef>
              <a:buClr>
                <a:srgbClr val="000000"/>
              </a:buClr>
              <a:buFont typeface="Roboto"/>
              <a:buChar char="•"/>
              <a:tabLst>
                <a:tab pos="0" algn="l"/>
              </a:tabLst>
            </a:pPr>
            <a:r>
              <a:rPr lang="da-DK" sz="1600" b="1" strike="noStrike" spc="-1">
                <a:solidFill>
                  <a:srgbClr val="000000"/>
                </a:solidFill>
                <a:latin typeface="Roboto"/>
                <a:ea typeface="Roboto"/>
              </a:rPr>
              <a:t>Elektive operationer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Faste </a:t>
            </a:r>
            <a:endParaRPr lang="da-DK" sz="1600" b="0" strike="noStrike" spc="-1">
              <a:latin typeface="Arial" panose="020B0604020202020204"/>
            </a:endParaRPr>
          </a:p>
          <a:p>
            <a:pPr marL="1143000" lvl="2"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6 timer for føde </a:t>
            </a:r>
            <a:endParaRPr lang="da-DK" sz="1600" b="0" strike="noStrike" spc="-1">
              <a:latin typeface="Arial" panose="020B0604020202020204"/>
            </a:endParaRPr>
          </a:p>
          <a:p>
            <a:pPr marL="1143000" lvl="2"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2 timer for tynde væsker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000000"/>
                </a:solidFill>
                <a:latin typeface="Roboto"/>
                <a:ea typeface="Roboto"/>
              </a:rPr>
              <a:t>Pausering af uhensigtsmæssig medicin </a:t>
            </a:r>
            <a:endParaRPr lang="da-DK" sz="1600" b="0" strike="noStrike" spc="-1">
              <a:latin typeface="Arial" panose="020B0604020202020204"/>
            </a:endParaRPr>
          </a:p>
          <a:p>
            <a:pPr marL="685800" lvl="1" indent="-213360">
              <a:lnSpc>
                <a:spcPct val="90000"/>
              </a:lnSpc>
              <a:spcBef>
                <a:spcPts val="500"/>
              </a:spcBef>
              <a:buClr>
                <a:srgbClr val="000000"/>
              </a:buClr>
              <a:buFont typeface="Roboto"/>
              <a:buChar char="•"/>
              <a:tabLst>
                <a:tab pos="0" algn="l"/>
              </a:tabLst>
            </a:pPr>
            <a:r>
              <a:rPr lang="da-DK" sz="1600" b="0" strike="noStrike" spc="-1">
                <a:solidFill>
                  <a:srgbClr val="FF0000"/>
                </a:solidFill>
                <a:latin typeface="Roboto"/>
                <a:ea typeface="Roboto"/>
              </a:rPr>
              <a:t>Standardiserede operationsforløb </a:t>
            </a:r>
            <a:endParaRPr lang="da-DK" sz="1600" b="0" strike="noStrike" spc="-1">
              <a:latin typeface="Arial" panose="020B0604020202020204"/>
            </a:endParaRPr>
          </a:p>
          <a:p>
            <a:pPr marL="1143000" lvl="2" indent="-213360">
              <a:lnSpc>
                <a:spcPct val="90000"/>
              </a:lnSpc>
              <a:spcBef>
                <a:spcPts val="500"/>
              </a:spcBef>
              <a:buClr>
                <a:srgbClr val="000000"/>
              </a:buClr>
              <a:buFont typeface="Roboto"/>
              <a:buChar char="•"/>
              <a:tabLst>
                <a:tab pos="0" algn="l"/>
              </a:tabLst>
            </a:pPr>
            <a:r>
              <a:rPr lang="da-DK" sz="1600" b="0" strike="noStrike" spc="-1">
                <a:solidFill>
                  <a:srgbClr val="FF0000"/>
                </a:solidFill>
                <a:latin typeface="Roboto"/>
                <a:ea typeface="Roboto"/>
              </a:rPr>
              <a:t>Lavere mortalitet</a:t>
            </a:r>
            <a:endParaRPr lang="da-DK" sz="1600" b="0" strike="noStrike" spc="-1">
              <a:latin typeface="Arial" panose="020B0604020202020204"/>
            </a:endParaRPr>
          </a:p>
        </p:txBody>
      </p:sp>
      <p:pic>
        <p:nvPicPr>
          <p:cNvPr id="419" name="Google Shape;340;p48"/>
          <p:cNvPicPr/>
          <p:nvPr/>
        </p:nvPicPr>
        <p:blipFill>
          <a:blip r:embed="rId1"/>
          <a:srcRect l="40160" r="34009"/>
          <a:stretch>
            <a:fillRect/>
          </a:stretch>
        </p:blipFill>
        <p:spPr>
          <a:xfrm>
            <a:off x="5978880" y="1172880"/>
            <a:ext cx="2888640" cy="3719880"/>
          </a:xfrm>
          <a:prstGeom prst="rect">
            <a:avLst/>
          </a:prstGeom>
          <a:ln w="0">
            <a:noFill/>
          </a:ln>
          <a:effectLst>
            <a:outerShdw dist="50760" dir="10800000" rotWithShape="0">
              <a:srgbClr val="000000">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98280" y="16200"/>
            <a:ext cx="8826120" cy="602280"/>
          </a:xfrm>
          <a:prstGeom prst="rect">
            <a:avLst/>
          </a:prstGeom>
          <a:noFill/>
          <a:ln w="0">
            <a:noFill/>
          </a:ln>
        </p:spPr>
        <p:txBody>
          <a:bodyPr tIns="91440" bIns="91440" anchor="ctr">
            <a:normAutofit/>
          </a:bodyPr>
          <a:p>
            <a:pPr>
              <a:lnSpc>
                <a:spcPct val="100000"/>
              </a:lnSpc>
              <a:buNone/>
              <a:tabLst>
                <a:tab pos="0" algn="l"/>
              </a:tabLst>
            </a:pPr>
            <a:r>
              <a:rPr lang="da-DK" sz="1800" b="0" strike="noStrike" spc="-1">
                <a:solidFill>
                  <a:srgbClr val="FFFFFF"/>
                </a:solidFill>
                <a:latin typeface="Roboto"/>
                <a:ea typeface="Roboto"/>
              </a:rPr>
              <a:t>Operationsforløb - eksempler</a:t>
            </a:r>
            <a:endParaRPr lang="da-DK" sz="1800" b="0" strike="noStrike" spc="-1">
              <a:solidFill>
                <a:srgbClr val="EEEEEE"/>
              </a:solidFill>
              <a:latin typeface="Roboto"/>
            </a:endParaRPr>
          </a:p>
        </p:txBody>
      </p:sp>
      <p:grpSp>
        <p:nvGrpSpPr>
          <p:cNvPr id="421" name="Google Shape;346;p49"/>
          <p:cNvGrpSpPr/>
          <p:nvPr/>
        </p:nvGrpSpPr>
        <p:grpSpPr>
          <a:xfrm>
            <a:off x="0" y="1585080"/>
            <a:ext cx="8988120" cy="2870640"/>
            <a:chOff x="0" y="1585080"/>
            <a:chExt cx="8988120" cy="2870640"/>
          </a:xfrm>
        </p:grpSpPr>
        <p:sp>
          <p:nvSpPr>
            <p:cNvPr id="422" name="Google Shape;347;p49"/>
            <p:cNvSpPr/>
            <p:nvPr/>
          </p:nvSpPr>
          <p:spPr>
            <a:xfrm>
              <a:off x="0" y="1585080"/>
              <a:ext cx="2739960" cy="632160"/>
            </a:xfrm>
            <a:custGeom>
              <a:avLst/>
              <a:gdLst/>
              <a:ahLst/>
              <a:cxn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srgbClr val="FFFFFF"/>
            </a:lnRef>
            <a:fillRef idx="0">
              <a:srgbClr val="FFFFFF"/>
            </a:fillRef>
            <a:effectRef idx="0">
              <a:srgbClr val="FFFFFF"/>
            </a:effectRef>
            <a:fontRef idx="minor"/>
          </p:style>
          <p:txBody>
            <a:bodyPr lIns="163440" tIns="93600" rIns="163440" bIns="93600" anchor="ctr" anchorCtr="1">
              <a:noAutofit/>
            </a:bodyPr>
            <a:p>
              <a:pPr algn="ctr">
                <a:lnSpc>
                  <a:spcPct val="90000"/>
                </a:lnSpc>
                <a:buNone/>
                <a:tabLst>
                  <a:tab pos="0" algn="l"/>
                </a:tabLst>
              </a:pPr>
              <a:r>
                <a:rPr lang="da-DK" sz="2300" b="0" strike="noStrike" spc="-1">
                  <a:solidFill>
                    <a:srgbClr val="FFFFFF"/>
                  </a:solidFill>
                  <a:latin typeface="Calibri"/>
                  <a:ea typeface="Calibri"/>
                </a:rPr>
                <a:t>Akutte operationer </a:t>
              </a:r>
              <a:endParaRPr lang="da-DK" sz="2300" b="0" strike="noStrike" spc="-1">
                <a:latin typeface="Arial" panose="020B0604020202020204"/>
              </a:endParaRPr>
            </a:p>
          </p:txBody>
        </p:sp>
        <p:sp>
          <p:nvSpPr>
            <p:cNvPr id="423" name="Google Shape;348;p49"/>
            <p:cNvSpPr/>
            <p:nvPr/>
          </p:nvSpPr>
          <p:spPr>
            <a:xfrm>
              <a:off x="0" y="2217600"/>
              <a:ext cx="2739960" cy="2238120"/>
            </a:xfrm>
            <a:custGeom>
              <a:avLst/>
              <a:gdLst/>
              <a:ahLst/>
              <a:cxn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srgbClr val="FFFFFF"/>
            </a:lnRef>
            <a:fillRef idx="0">
              <a:srgbClr val="FFFFFF"/>
            </a:fillRef>
            <a:effectRef idx="0">
              <a:srgbClr val="FFFFFF"/>
            </a:effectRef>
            <a:fontRef idx="minor"/>
          </p:style>
          <p:txBody>
            <a:bodyPr lIns="122760" tIns="122760" rIns="163440" bIns="183960" anchor="t">
              <a:noAutofit/>
            </a:bodyPr>
            <a:p>
              <a:pPr marL="228600" lvl="1" indent="-184150">
                <a:lnSpc>
                  <a:spcPct val="90000"/>
                </a:lnSpc>
                <a:buClr>
                  <a:srgbClr val="000000"/>
                </a:buClr>
                <a:buFont typeface="Arial" panose="020B0604020202020204"/>
                <a:buChar char="•"/>
              </a:pPr>
              <a:r>
                <a:rPr lang="da-DK" sz="1600" b="0" strike="noStrike" spc="-1">
                  <a:solidFill>
                    <a:srgbClr val="000000"/>
                  </a:solidFill>
                  <a:latin typeface="Calibri"/>
                  <a:ea typeface="Calibri"/>
                </a:rPr>
                <a:t>Grad 1 sectio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Organ-rupturer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Ileus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Blødende mavesår + ustabil patient </a:t>
              </a:r>
              <a:endParaRPr lang="da-DK" sz="1600" b="0" strike="noStrike" spc="-1">
                <a:latin typeface="Arial" panose="020B0604020202020204"/>
              </a:endParaRPr>
            </a:p>
          </p:txBody>
        </p:sp>
        <p:sp>
          <p:nvSpPr>
            <p:cNvPr id="424" name="Google Shape;349;p49"/>
            <p:cNvSpPr/>
            <p:nvPr/>
          </p:nvSpPr>
          <p:spPr>
            <a:xfrm>
              <a:off x="3124080" y="1585080"/>
              <a:ext cx="2739960" cy="632160"/>
            </a:xfrm>
            <a:custGeom>
              <a:avLst/>
              <a:gdLst/>
              <a:ahLst/>
              <a:cxn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srgbClr val="FFFFFF"/>
            </a:lnRef>
            <a:fillRef idx="0">
              <a:srgbClr val="FFFFFF"/>
            </a:fillRef>
            <a:effectRef idx="0">
              <a:srgbClr val="FFFFFF"/>
            </a:effectRef>
            <a:fontRef idx="minor"/>
          </p:style>
          <p:txBody>
            <a:bodyPr lIns="163440" tIns="93600" rIns="163440" bIns="93600" anchor="ctr" anchorCtr="1">
              <a:noAutofit/>
            </a:bodyPr>
            <a:p>
              <a:pPr algn="ctr">
                <a:lnSpc>
                  <a:spcPct val="90000"/>
                </a:lnSpc>
                <a:buNone/>
                <a:tabLst>
                  <a:tab pos="0" algn="l"/>
                </a:tabLst>
              </a:pPr>
              <a:r>
                <a:rPr lang="da-DK" sz="2300" b="0" strike="noStrike" spc="-1">
                  <a:solidFill>
                    <a:srgbClr val="FFFFFF"/>
                  </a:solidFill>
                  <a:latin typeface="Calibri"/>
                  <a:ea typeface="Calibri"/>
                </a:rPr>
                <a:t>Subakutte operationer </a:t>
              </a:r>
              <a:endParaRPr lang="da-DK" sz="2300" b="0" strike="noStrike" spc="-1">
                <a:latin typeface="Arial" panose="020B0604020202020204"/>
              </a:endParaRPr>
            </a:p>
          </p:txBody>
        </p:sp>
        <p:sp>
          <p:nvSpPr>
            <p:cNvPr id="425" name="Google Shape;350;p49"/>
            <p:cNvSpPr/>
            <p:nvPr/>
          </p:nvSpPr>
          <p:spPr>
            <a:xfrm>
              <a:off x="3124080" y="2217600"/>
              <a:ext cx="2739960" cy="2238120"/>
            </a:xfrm>
            <a:custGeom>
              <a:avLst/>
              <a:gdLst/>
              <a:ahLst/>
              <a:cxn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srgbClr val="FFFFFF"/>
            </a:lnRef>
            <a:fillRef idx="0">
              <a:srgbClr val="FFFFFF"/>
            </a:fillRef>
            <a:effectRef idx="0">
              <a:srgbClr val="FFFFFF"/>
            </a:effectRef>
            <a:fontRef idx="minor"/>
          </p:style>
          <p:txBody>
            <a:bodyPr lIns="122760" tIns="122760" rIns="163440" bIns="183960" anchor="t">
              <a:noAutofit/>
            </a:bodyPr>
            <a:p>
              <a:pPr marL="228600" lvl="1" indent="-184150">
                <a:lnSpc>
                  <a:spcPct val="90000"/>
                </a:lnSpc>
                <a:buClr>
                  <a:srgbClr val="000000"/>
                </a:buClr>
                <a:buFont typeface="Arial" panose="020B0604020202020204"/>
                <a:buChar char="•"/>
              </a:pPr>
              <a:r>
                <a:rPr lang="da-DK" sz="1600" b="0" strike="noStrike" spc="-1">
                  <a:solidFill>
                    <a:srgbClr val="000000"/>
                  </a:solidFill>
                  <a:latin typeface="Calibri"/>
                  <a:ea typeface="Calibri"/>
                </a:rPr>
                <a:t>Grad 2 sectio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De fleste blindtarmsoperationer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De fleste operationskrævende frakturer </a:t>
              </a:r>
              <a:endParaRPr lang="da-DK" sz="1600" b="0" strike="noStrike" spc="-1">
                <a:latin typeface="Arial" panose="020B0604020202020204"/>
              </a:endParaRPr>
            </a:p>
          </p:txBody>
        </p:sp>
        <p:sp>
          <p:nvSpPr>
            <p:cNvPr id="426" name="Google Shape;351;p49"/>
            <p:cNvSpPr/>
            <p:nvPr/>
          </p:nvSpPr>
          <p:spPr>
            <a:xfrm>
              <a:off x="6248160" y="1585080"/>
              <a:ext cx="2739960" cy="632160"/>
            </a:xfrm>
            <a:custGeom>
              <a:avLst/>
              <a:gdLst/>
              <a:ahLst/>
              <a:cxnLst/>
              <a:rect l="l" t="t" r="r" b="b"/>
              <a:pathLst>
                <a:path w="3203971" h="662400">
                  <a:moveTo>
                    <a:pt x="0" y="0"/>
                  </a:moveTo>
                  <a:lnTo>
                    <a:pt x="3203971" y="0"/>
                  </a:lnTo>
                  <a:lnTo>
                    <a:pt x="3203971" y="662400"/>
                  </a:lnTo>
                  <a:lnTo>
                    <a:pt x="0" y="662400"/>
                  </a:lnTo>
                  <a:lnTo>
                    <a:pt x="0" y="0"/>
                  </a:lnTo>
                  <a:close/>
                </a:path>
              </a:pathLst>
            </a:custGeom>
            <a:solidFill>
              <a:srgbClr val="4472C4"/>
            </a:solidFill>
            <a:ln w="12600">
              <a:solidFill>
                <a:srgbClr val="4472C4"/>
              </a:solidFill>
              <a:miter/>
            </a:ln>
          </p:spPr>
          <p:style>
            <a:lnRef idx="0">
              <a:srgbClr val="FFFFFF"/>
            </a:lnRef>
            <a:fillRef idx="0">
              <a:srgbClr val="FFFFFF"/>
            </a:fillRef>
            <a:effectRef idx="0">
              <a:srgbClr val="FFFFFF"/>
            </a:effectRef>
            <a:fontRef idx="minor"/>
          </p:style>
          <p:txBody>
            <a:bodyPr lIns="163440" tIns="93600" rIns="163440" bIns="93600" anchor="ctr" anchorCtr="1">
              <a:noAutofit/>
            </a:bodyPr>
            <a:p>
              <a:pPr algn="ctr">
                <a:lnSpc>
                  <a:spcPct val="90000"/>
                </a:lnSpc>
                <a:buNone/>
                <a:tabLst>
                  <a:tab pos="0" algn="l"/>
                </a:tabLst>
              </a:pPr>
              <a:r>
                <a:rPr lang="da-DK" sz="2300" b="0" strike="noStrike" spc="-1">
                  <a:solidFill>
                    <a:srgbClr val="FFFFFF"/>
                  </a:solidFill>
                  <a:latin typeface="Calibri"/>
                  <a:ea typeface="Calibri"/>
                </a:rPr>
                <a:t>Elektive operationer </a:t>
              </a:r>
              <a:endParaRPr lang="da-DK" sz="2300" b="0" strike="noStrike" spc="-1">
                <a:latin typeface="Arial" panose="020B0604020202020204"/>
              </a:endParaRPr>
            </a:p>
          </p:txBody>
        </p:sp>
        <p:sp>
          <p:nvSpPr>
            <p:cNvPr id="427" name="Google Shape;352;p49"/>
            <p:cNvSpPr/>
            <p:nvPr/>
          </p:nvSpPr>
          <p:spPr>
            <a:xfrm>
              <a:off x="6248160" y="2217600"/>
              <a:ext cx="2739960" cy="2238120"/>
            </a:xfrm>
            <a:custGeom>
              <a:avLst/>
              <a:gdLst/>
              <a:ahLst/>
              <a:cxnLst/>
              <a:rect l="l" t="t" r="r" b="b"/>
              <a:pathLst>
                <a:path w="3203971" h="2343886">
                  <a:moveTo>
                    <a:pt x="0" y="0"/>
                  </a:moveTo>
                  <a:lnTo>
                    <a:pt x="3203971" y="0"/>
                  </a:lnTo>
                  <a:lnTo>
                    <a:pt x="3203971" y="2343886"/>
                  </a:lnTo>
                  <a:lnTo>
                    <a:pt x="0" y="2343886"/>
                  </a:lnTo>
                  <a:lnTo>
                    <a:pt x="0" y="0"/>
                  </a:lnTo>
                  <a:close/>
                </a:path>
              </a:pathLst>
            </a:custGeom>
            <a:solidFill>
              <a:srgbClr val="CFD5EA">
                <a:alpha val="90000"/>
              </a:srgbClr>
            </a:solidFill>
            <a:ln w="12600">
              <a:solidFill>
                <a:srgbClr val="CFD5EA"/>
              </a:solidFill>
              <a:miter/>
            </a:ln>
          </p:spPr>
          <p:style>
            <a:lnRef idx="0">
              <a:srgbClr val="FFFFFF"/>
            </a:lnRef>
            <a:fillRef idx="0">
              <a:srgbClr val="FFFFFF"/>
            </a:fillRef>
            <a:effectRef idx="0">
              <a:srgbClr val="FFFFFF"/>
            </a:effectRef>
            <a:fontRef idx="minor"/>
          </p:style>
          <p:txBody>
            <a:bodyPr lIns="122760" tIns="122760" rIns="163440" bIns="183960" anchor="t">
              <a:noAutofit/>
            </a:bodyPr>
            <a:p>
              <a:pPr marL="228600" lvl="1" indent="-184150">
                <a:lnSpc>
                  <a:spcPct val="90000"/>
                </a:lnSpc>
                <a:buClr>
                  <a:srgbClr val="000000"/>
                </a:buClr>
                <a:buFont typeface="Arial" panose="020B0604020202020204"/>
                <a:buChar char="•"/>
              </a:pPr>
              <a:r>
                <a:rPr lang="da-DK" sz="1600" b="0" strike="noStrike" spc="-1">
                  <a:solidFill>
                    <a:srgbClr val="000000"/>
                  </a:solidFill>
                  <a:latin typeface="Calibri"/>
                  <a:ea typeface="Calibri"/>
                </a:rPr>
                <a:t>De fleste bevægeapparats-operationer </a:t>
              </a:r>
              <a:endParaRPr lang="da-DK" sz="1600" b="0" strike="noStrike" spc="-1">
                <a:latin typeface="Arial" panose="020B0604020202020204"/>
              </a:endParaRPr>
            </a:p>
            <a:p>
              <a:pPr marL="228600" lvl="1" indent="-184150">
                <a:lnSpc>
                  <a:spcPct val="90000"/>
                </a:lnSpc>
                <a:spcBef>
                  <a:spcPts val="400"/>
                </a:spcBef>
                <a:buClr>
                  <a:srgbClr val="000000"/>
                </a:buClr>
                <a:buFont typeface="Arial" panose="020B0604020202020204"/>
                <a:buChar char="•"/>
              </a:pPr>
              <a:r>
                <a:rPr lang="da-DK" sz="1600" b="0" strike="noStrike" spc="-1">
                  <a:solidFill>
                    <a:srgbClr val="000000"/>
                  </a:solidFill>
                  <a:latin typeface="Calibri"/>
                  <a:ea typeface="Calibri"/>
                </a:rPr>
                <a:t>Kosmetiske operationer </a:t>
              </a:r>
              <a:endParaRPr lang="da-DK" sz="1600" b="0" strike="noStrike" spc="-1">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Google Shape;358;p50"/>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29" name="Google Shape;359;p50"/>
          <p:cNvSpPr/>
          <p:nvPr/>
        </p:nvSpPr>
        <p:spPr>
          <a:xfrm>
            <a:off x="0" y="0"/>
            <a:ext cx="856188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a:effectLst>
            <a:outerShdw dist="406137" dir="21542101" rotWithShape="0">
              <a:srgbClr val="000000">
                <a:alpha val="20000"/>
              </a:srgbClr>
            </a:outerShdw>
          </a:effectLst>
        </p:spPr>
        <p:style>
          <a:lnRef idx="0">
            <a:srgbClr val="FFFFFF"/>
          </a:lnRef>
          <a:fillRef idx="0">
            <a:srgbClr val="FFFFFF"/>
          </a:fillRef>
          <a:effectRef idx="0">
            <a:srgbClr val="FFFFFF"/>
          </a:effectRef>
          <a:fontRef idx="minor"/>
        </p:style>
      </p:sp>
      <p:sp>
        <p:nvSpPr>
          <p:cNvPr id="430" name="Google Shape;360;p50"/>
          <p:cNvSpPr/>
          <p:nvPr/>
        </p:nvSpPr>
        <p:spPr>
          <a:xfrm>
            <a:off x="581760" y="174240"/>
            <a:ext cx="7549200" cy="12808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000" b="0" strike="noStrike" spc="-1">
                <a:solidFill>
                  <a:srgbClr val="000000"/>
                </a:solidFill>
                <a:latin typeface="Calibri"/>
                <a:ea typeface="Calibri"/>
              </a:rPr>
              <a:t>Operationsforløb – Hvad hvornår? </a:t>
            </a:r>
            <a:endParaRPr lang="da-DK" sz="3000" b="0" strike="noStrike" spc="-1">
              <a:latin typeface="Arial" panose="020B0604020202020204"/>
            </a:endParaRPr>
          </a:p>
        </p:txBody>
      </p:sp>
      <p:pic>
        <p:nvPicPr>
          <p:cNvPr id="431" name="Google Shape;361;p50"/>
          <p:cNvPicPr/>
          <p:nvPr/>
        </p:nvPicPr>
        <p:blipFill>
          <a:blip r:embed="rId1"/>
          <a:srcRect l="1655" r="9457"/>
          <a:stretch>
            <a:fillRect/>
          </a:stretch>
        </p:blipFill>
        <p:spPr>
          <a:xfrm>
            <a:off x="0" y="1363680"/>
            <a:ext cx="3359160" cy="3779280"/>
          </a:xfrm>
          <a:prstGeom prst="rect">
            <a:avLst/>
          </a:prstGeom>
          <a:ln w="0">
            <a:noFill/>
          </a:ln>
        </p:spPr>
      </p:pic>
      <p:grpSp>
        <p:nvGrpSpPr>
          <p:cNvPr id="432" name="Google Shape;362;p50"/>
          <p:cNvGrpSpPr/>
          <p:nvPr/>
        </p:nvGrpSpPr>
        <p:grpSpPr>
          <a:xfrm>
            <a:off x="4572000" y="1416240"/>
            <a:ext cx="3763800" cy="3620880"/>
            <a:chOff x="4572000" y="1416240"/>
            <a:chExt cx="3763800" cy="3620880"/>
          </a:xfrm>
        </p:grpSpPr>
        <p:sp>
          <p:nvSpPr>
            <p:cNvPr id="433" name="Google Shape;363;p50"/>
            <p:cNvSpPr/>
            <p:nvPr/>
          </p:nvSpPr>
          <p:spPr>
            <a:xfrm>
              <a:off x="4572000" y="1571040"/>
              <a:ext cx="3763800" cy="958680"/>
            </a:xfrm>
            <a:custGeom>
              <a:avLst/>
              <a:gdLst/>
              <a:ahLst/>
              <a:cxnLst/>
              <a:rect l="l" t="t" r="r" b="b"/>
              <a:pathLst>
                <a:path w="5018833" h="1278900">
                  <a:moveTo>
                    <a:pt x="0" y="0"/>
                  </a:moveTo>
                  <a:lnTo>
                    <a:pt x="5018833" y="0"/>
                  </a:lnTo>
                  <a:lnTo>
                    <a:pt x="5018833" y="1278900"/>
                  </a:lnTo>
                  <a:lnTo>
                    <a:pt x="0" y="1278900"/>
                  </a:lnTo>
                  <a:lnTo>
                    <a:pt x="0" y="0"/>
                  </a:lnTo>
                  <a:close/>
                </a:path>
              </a:pathLst>
            </a:custGeom>
            <a:solidFill>
              <a:srgbClr val="FFFFFF">
                <a:alpha val="90000"/>
              </a:srgbClr>
            </a:solidFill>
            <a:ln w="12600">
              <a:solidFill>
                <a:srgbClr val="4472C4"/>
              </a:solidFill>
              <a:miter/>
            </a:ln>
          </p:spPr>
          <p:style>
            <a:lnRef idx="0">
              <a:srgbClr val="FFFFFF"/>
            </a:lnRef>
            <a:fillRef idx="0">
              <a:srgbClr val="FFFFFF"/>
            </a:fillRef>
            <a:effectRef idx="0">
              <a:srgbClr val="FFFFFF"/>
            </a:effectRef>
            <a:fontRef idx="minor"/>
          </p:style>
          <p:txBody>
            <a:bodyPr lIns="291960" tIns="218880" rIns="291960" bIns="74880" anchor="t">
              <a:noAutofit/>
            </a:bodyPr>
            <a:p>
              <a:pPr marL="88900" lvl="1" indent="-95250">
                <a:lnSpc>
                  <a:spcPct val="90000"/>
                </a:lnSpc>
                <a:buClr>
                  <a:srgbClr val="000000"/>
                </a:buClr>
                <a:buFont typeface="Arial" panose="020B0604020202020204"/>
                <a:buChar char="•"/>
              </a:pPr>
              <a:r>
                <a:rPr lang="da-DK" sz="1100" b="0" strike="noStrike" spc="-1">
                  <a:solidFill>
                    <a:srgbClr val="000000"/>
                  </a:solidFill>
                  <a:latin typeface="Calibri"/>
                  <a:ea typeface="Calibri"/>
                </a:rPr>
                <a:t>Indikation for OP?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Info til patient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Pausering af uhensigtsmæssig medicin</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TJEKLISTE!!! </a:t>
              </a:r>
              <a:endParaRPr lang="da-DK" sz="1100" b="0" strike="noStrike" spc="-1">
                <a:latin typeface="Arial" panose="020B0604020202020204"/>
              </a:endParaRPr>
            </a:p>
          </p:txBody>
        </p:sp>
        <p:sp>
          <p:nvSpPr>
            <p:cNvPr id="434" name="Google Shape;364;p50"/>
            <p:cNvSpPr/>
            <p:nvPr/>
          </p:nvSpPr>
          <p:spPr>
            <a:xfrm>
              <a:off x="4760280" y="1416240"/>
              <a:ext cx="2634480" cy="309600"/>
            </a:xfrm>
            <a:custGeom>
              <a:avLst/>
              <a:gdLst/>
              <a:ahLst/>
              <a:cxn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srgbClr val="FFFFFF"/>
            </a:lnRef>
            <a:fillRef idx="0">
              <a:srgbClr val="FFFFFF"/>
            </a:fillRef>
            <a:effectRef idx="0">
              <a:srgbClr val="FFFFFF"/>
            </a:effectRef>
            <a:fontRef idx="minor"/>
          </p:style>
          <p:txBody>
            <a:bodyPr lIns="114840" tIns="15120" rIns="114840" bIns="15120" anchor="ctr">
              <a:noAutofit/>
            </a:bodyPr>
            <a:p>
              <a:pPr>
                <a:lnSpc>
                  <a:spcPct val="90000"/>
                </a:lnSpc>
                <a:buNone/>
                <a:tabLst>
                  <a:tab pos="0" algn="l"/>
                </a:tabLst>
              </a:pPr>
              <a:r>
                <a:rPr lang="da-DK" sz="1100" b="0" strike="noStrike" spc="-1">
                  <a:solidFill>
                    <a:srgbClr val="FFFFFF"/>
                  </a:solidFill>
                  <a:latin typeface="Calibri"/>
                  <a:ea typeface="Calibri"/>
                </a:rPr>
                <a:t>Præ-operativt </a:t>
              </a:r>
              <a:endParaRPr lang="da-DK" sz="1100" b="0" strike="noStrike" spc="-1">
                <a:latin typeface="Arial" panose="020B0604020202020204"/>
              </a:endParaRPr>
            </a:p>
          </p:txBody>
        </p:sp>
        <p:sp>
          <p:nvSpPr>
            <p:cNvPr id="435" name="Google Shape;365;p50"/>
            <p:cNvSpPr/>
            <p:nvPr/>
          </p:nvSpPr>
          <p:spPr>
            <a:xfrm>
              <a:off x="4572000" y="2741760"/>
              <a:ext cx="3763800" cy="958680"/>
            </a:xfrm>
            <a:custGeom>
              <a:avLst/>
              <a:gdLst/>
              <a:ahLst/>
              <a:cxnLst/>
              <a:rect l="l" t="t" r="r" b="b"/>
              <a:pathLst>
                <a:path w="5018833" h="1278900">
                  <a:moveTo>
                    <a:pt x="0" y="0"/>
                  </a:moveTo>
                  <a:lnTo>
                    <a:pt x="5018833" y="0"/>
                  </a:lnTo>
                  <a:lnTo>
                    <a:pt x="5018833" y="1278900"/>
                  </a:lnTo>
                  <a:lnTo>
                    <a:pt x="0" y="1278900"/>
                  </a:lnTo>
                  <a:lnTo>
                    <a:pt x="0" y="0"/>
                  </a:lnTo>
                  <a:close/>
                </a:path>
              </a:pathLst>
            </a:custGeom>
            <a:solidFill>
              <a:srgbClr val="FFFFFF">
                <a:alpha val="90000"/>
              </a:srgbClr>
            </a:solidFill>
            <a:ln w="12600">
              <a:solidFill>
                <a:srgbClr val="4472C4"/>
              </a:solidFill>
              <a:miter/>
            </a:ln>
          </p:spPr>
          <p:style>
            <a:lnRef idx="0">
              <a:srgbClr val="FFFFFF"/>
            </a:lnRef>
            <a:fillRef idx="0">
              <a:srgbClr val="FFFFFF"/>
            </a:fillRef>
            <a:effectRef idx="0">
              <a:srgbClr val="FFFFFF"/>
            </a:effectRef>
            <a:fontRef idx="minor"/>
          </p:style>
          <p:txBody>
            <a:bodyPr lIns="291960" tIns="218880" rIns="291960" bIns="74880" anchor="t">
              <a:noAutofit/>
            </a:bodyPr>
            <a:p>
              <a:pPr marL="88900" lvl="1" indent="-95250">
                <a:lnSpc>
                  <a:spcPct val="90000"/>
                </a:lnSpc>
                <a:buClr>
                  <a:srgbClr val="000000"/>
                </a:buClr>
                <a:buFont typeface="Arial" panose="020B0604020202020204"/>
                <a:buChar char="•"/>
              </a:pPr>
              <a:r>
                <a:rPr lang="da-DK" sz="1100" b="0" strike="noStrike" spc="-1">
                  <a:solidFill>
                    <a:srgbClr val="000000"/>
                  </a:solidFill>
                  <a:latin typeface="Calibri"/>
                  <a:ea typeface="Calibri"/>
                </a:rPr>
                <a:t>Bedøvelse</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Smertedækning</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Antibiotika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Væske </a:t>
              </a:r>
              <a:endParaRPr lang="da-DK" sz="1100" b="0" strike="noStrike" spc="-1">
                <a:latin typeface="Arial" panose="020B0604020202020204"/>
              </a:endParaRPr>
            </a:p>
          </p:txBody>
        </p:sp>
        <p:sp>
          <p:nvSpPr>
            <p:cNvPr id="436" name="Google Shape;366;p50"/>
            <p:cNvSpPr/>
            <p:nvPr/>
          </p:nvSpPr>
          <p:spPr>
            <a:xfrm>
              <a:off x="4760280" y="2586960"/>
              <a:ext cx="2634480" cy="309600"/>
            </a:xfrm>
            <a:custGeom>
              <a:avLst/>
              <a:gdLst/>
              <a:ahLst/>
              <a:cxn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srgbClr val="FFFFFF"/>
            </a:lnRef>
            <a:fillRef idx="0">
              <a:srgbClr val="FFFFFF"/>
            </a:fillRef>
            <a:effectRef idx="0">
              <a:srgbClr val="FFFFFF"/>
            </a:effectRef>
            <a:fontRef idx="minor"/>
          </p:style>
          <p:txBody>
            <a:bodyPr lIns="114840" tIns="15120" rIns="114840" bIns="15120" anchor="ctr">
              <a:noAutofit/>
            </a:bodyPr>
            <a:p>
              <a:pPr>
                <a:lnSpc>
                  <a:spcPct val="90000"/>
                </a:lnSpc>
                <a:buNone/>
                <a:tabLst>
                  <a:tab pos="0" algn="l"/>
                </a:tabLst>
              </a:pPr>
              <a:r>
                <a:rPr lang="da-DK" sz="1100" b="0" strike="noStrike" spc="-1">
                  <a:solidFill>
                    <a:srgbClr val="FFFFFF"/>
                  </a:solidFill>
                  <a:latin typeface="Calibri"/>
                  <a:ea typeface="Calibri"/>
                </a:rPr>
                <a:t>Peri-operativt </a:t>
              </a:r>
              <a:endParaRPr lang="da-DK" sz="1100" b="0" strike="noStrike" spc="-1">
                <a:latin typeface="Arial" panose="020B0604020202020204"/>
              </a:endParaRPr>
            </a:p>
          </p:txBody>
        </p:sp>
        <p:sp>
          <p:nvSpPr>
            <p:cNvPr id="437" name="Google Shape;367;p50"/>
            <p:cNvSpPr/>
            <p:nvPr/>
          </p:nvSpPr>
          <p:spPr>
            <a:xfrm>
              <a:off x="4572000" y="3912840"/>
              <a:ext cx="3763800" cy="1124280"/>
            </a:xfrm>
            <a:custGeom>
              <a:avLst/>
              <a:gdLst/>
              <a:ahLst/>
              <a:cxnLst/>
              <a:rect l="l" t="t" r="r" b="b"/>
              <a:pathLst>
                <a:path w="5018833" h="1499400">
                  <a:moveTo>
                    <a:pt x="0" y="0"/>
                  </a:moveTo>
                  <a:lnTo>
                    <a:pt x="5018833" y="0"/>
                  </a:lnTo>
                  <a:lnTo>
                    <a:pt x="5018833" y="1499400"/>
                  </a:lnTo>
                  <a:lnTo>
                    <a:pt x="0" y="1499400"/>
                  </a:lnTo>
                  <a:lnTo>
                    <a:pt x="0" y="0"/>
                  </a:lnTo>
                  <a:close/>
                </a:path>
              </a:pathLst>
            </a:custGeom>
            <a:solidFill>
              <a:srgbClr val="FFFFFF">
                <a:alpha val="90000"/>
              </a:srgbClr>
            </a:solidFill>
            <a:ln w="12600">
              <a:solidFill>
                <a:srgbClr val="4472C4"/>
              </a:solidFill>
              <a:miter/>
            </a:ln>
          </p:spPr>
          <p:style>
            <a:lnRef idx="0">
              <a:srgbClr val="FFFFFF"/>
            </a:lnRef>
            <a:fillRef idx="0">
              <a:srgbClr val="FFFFFF"/>
            </a:fillRef>
            <a:effectRef idx="0">
              <a:srgbClr val="FFFFFF"/>
            </a:effectRef>
            <a:fontRef idx="minor"/>
          </p:style>
          <p:txBody>
            <a:bodyPr lIns="291960" tIns="218880" rIns="291960" bIns="74880" anchor="t">
              <a:noAutofit/>
            </a:bodyPr>
            <a:p>
              <a:pPr marL="88900" lvl="1" indent="-95250">
                <a:lnSpc>
                  <a:spcPct val="90000"/>
                </a:lnSpc>
                <a:buClr>
                  <a:srgbClr val="000000"/>
                </a:buClr>
                <a:buFont typeface="Arial" panose="020B0604020202020204"/>
                <a:buChar char="•"/>
              </a:pPr>
              <a:r>
                <a:rPr lang="da-DK" sz="1100" b="0" strike="noStrike" spc="-1">
                  <a:solidFill>
                    <a:srgbClr val="000000"/>
                  </a:solidFill>
                  <a:latin typeface="Calibri"/>
                  <a:ea typeface="Calibri"/>
                </a:rPr>
                <a:t>Laksantia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Smertedækning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Opvågningsafsnit/intensiv </a:t>
              </a:r>
              <a:endParaRPr lang="da-DK" sz="1100" b="0" strike="noStrike" spc="-1">
                <a:latin typeface="Arial" panose="020B0604020202020204"/>
              </a:endParaRPr>
            </a:p>
            <a:p>
              <a:pPr marL="88900" lvl="1" indent="-95250">
                <a:lnSpc>
                  <a:spcPct val="90000"/>
                </a:lnSpc>
                <a:spcBef>
                  <a:spcPts val="200"/>
                </a:spcBef>
                <a:buClr>
                  <a:srgbClr val="000000"/>
                </a:buClr>
                <a:buFont typeface="Arial" panose="020B0604020202020204"/>
                <a:buChar char="•"/>
              </a:pPr>
              <a:r>
                <a:rPr lang="da-DK" sz="1100" b="0" strike="noStrike" spc="-1">
                  <a:solidFill>
                    <a:srgbClr val="FF0000"/>
                  </a:solidFill>
                  <a:latin typeface="Calibri"/>
                  <a:ea typeface="Calibri"/>
                </a:rPr>
                <a:t>Mobilisering hurtigst muligt! </a:t>
              </a:r>
              <a:endParaRPr lang="da-DK" sz="1100" b="0" strike="noStrike" spc="-1">
                <a:latin typeface="Arial" panose="020B0604020202020204"/>
              </a:endParaRPr>
            </a:p>
            <a:p>
              <a:pPr marL="177800" lvl="2" indent="-95250">
                <a:lnSpc>
                  <a:spcPct val="90000"/>
                </a:lnSpc>
                <a:spcBef>
                  <a:spcPts val="200"/>
                </a:spcBef>
                <a:buClr>
                  <a:srgbClr val="000000"/>
                </a:buClr>
                <a:buFont typeface="Arial" panose="020B0604020202020204"/>
                <a:buChar char="•"/>
              </a:pPr>
              <a:r>
                <a:rPr lang="da-DK" sz="1100" b="0" strike="noStrike" spc="-1">
                  <a:solidFill>
                    <a:srgbClr val="000000"/>
                  </a:solidFill>
                  <a:latin typeface="Calibri"/>
                  <a:ea typeface="Calibri"/>
                </a:rPr>
                <a:t>Hvorfor? </a:t>
              </a:r>
              <a:endParaRPr lang="da-DK" sz="1100" b="0" strike="noStrike" spc="-1">
                <a:latin typeface="Arial" panose="020B0604020202020204"/>
              </a:endParaRPr>
            </a:p>
          </p:txBody>
        </p:sp>
        <p:sp>
          <p:nvSpPr>
            <p:cNvPr id="438" name="Google Shape;368;p50"/>
            <p:cNvSpPr/>
            <p:nvPr/>
          </p:nvSpPr>
          <p:spPr>
            <a:xfrm>
              <a:off x="4760280" y="3758040"/>
              <a:ext cx="2634480" cy="309600"/>
            </a:xfrm>
            <a:custGeom>
              <a:avLst/>
              <a:gdLst/>
              <a:ahLst/>
              <a:cxnLst/>
              <a:rect l="l" t="t" r="r" b="b"/>
              <a:pathLst>
                <a:path w="3513183" h="41328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a:solidFill>
                <a:srgbClr val="FFFFFF"/>
              </a:solidFill>
              <a:miter/>
            </a:ln>
          </p:spPr>
          <p:style>
            <a:lnRef idx="0">
              <a:srgbClr val="FFFFFF"/>
            </a:lnRef>
            <a:fillRef idx="0">
              <a:srgbClr val="FFFFFF"/>
            </a:fillRef>
            <a:effectRef idx="0">
              <a:srgbClr val="FFFFFF"/>
            </a:effectRef>
            <a:fontRef idx="minor"/>
          </p:style>
          <p:txBody>
            <a:bodyPr lIns="114840" tIns="15120" rIns="114840" bIns="15120" anchor="ctr">
              <a:noAutofit/>
            </a:bodyPr>
            <a:p>
              <a:pPr>
                <a:lnSpc>
                  <a:spcPct val="90000"/>
                </a:lnSpc>
                <a:buNone/>
                <a:tabLst>
                  <a:tab pos="0" algn="l"/>
                </a:tabLst>
              </a:pPr>
              <a:r>
                <a:rPr lang="da-DK" sz="1100" b="0" strike="noStrike" spc="-1">
                  <a:solidFill>
                    <a:srgbClr val="FFFFFF"/>
                  </a:solidFill>
                  <a:latin typeface="Calibri"/>
                  <a:ea typeface="Calibri"/>
                </a:rPr>
                <a:t>Post-operativt </a:t>
              </a:r>
              <a:endParaRPr lang="da-DK" sz="1100" b="0" strike="noStrike" spc="-1">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Google Shape;373;p51"/>
          <p:cNvSpPr/>
          <p:nvPr/>
        </p:nvSpPr>
        <p:spPr>
          <a:xfrm>
            <a:off x="-72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40" name="Google Shape;374;p51"/>
          <p:cNvSpPr/>
          <p:nvPr/>
        </p:nvSpPr>
        <p:spPr>
          <a:xfrm flipH="1">
            <a:off x="-5760" y="0"/>
            <a:ext cx="9143640" cy="1181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2394000"/>
          </a:gradFill>
          <a:ln w="0">
            <a:noFill/>
          </a:ln>
        </p:spPr>
        <p:style>
          <a:lnRef idx="0">
            <a:srgbClr val="FFFFFF"/>
          </a:lnRef>
          <a:fillRef idx="0">
            <a:srgbClr val="FFFFFF"/>
          </a:fillRef>
          <a:effectRef idx="0">
            <a:srgbClr val="FFFFFF"/>
          </a:effectRef>
          <a:fontRef idx="minor"/>
        </p:style>
      </p:sp>
      <p:sp>
        <p:nvSpPr>
          <p:cNvPr id="441" name="Google Shape;375;p51"/>
          <p:cNvSpPr/>
          <p:nvPr/>
        </p:nvSpPr>
        <p:spPr>
          <a:xfrm rot="10800000" flipH="1">
            <a:off x="6096600" y="1182960"/>
            <a:ext cx="3047040" cy="1181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15E644"/>
              </a:gs>
              <a:gs pos="100000">
                <a:srgbClr val="35FA9A"/>
              </a:gs>
            </a:gsLst>
            <a:lin ang="2394000"/>
          </a:gradFill>
          <a:ln w="0">
            <a:noFill/>
          </a:ln>
        </p:spPr>
        <p:style>
          <a:lnRef idx="0">
            <a:srgbClr val="FFFFFF"/>
          </a:lnRef>
          <a:fillRef idx="0">
            <a:srgbClr val="FFFFFF"/>
          </a:fillRef>
          <a:effectRef idx="0">
            <a:srgbClr val="FFFFFF"/>
          </a:effectRef>
          <a:fontRef idx="minor"/>
        </p:style>
      </p:sp>
      <p:sp>
        <p:nvSpPr>
          <p:cNvPr id="442" name="Google Shape;376;p51"/>
          <p:cNvSpPr/>
          <p:nvPr/>
        </p:nvSpPr>
        <p:spPr>
          <a:xfrm rot="5400000">
            <a:off x="3981240" y="-3980880"/>
            <a:ext cx="1181880" cy="914364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4194000"/>
          </a:gradFill>
          <a:ln w="0">
            <a:noFill/>
          </a:ln>
        </p:spPr>
        <p:style>
          <a:lnRef idx="0">
            <a:srgbClr val="FFFFFF"/>
          </a:lnRef>
          <a:fillRef idx="0">
            <a:srgbClr val="FFFFFF"/>
          </a:fillRef>
          <a:effectRef idx="0">
            <a:srgbClr val="FFFFFF"/>
          </a:effectRef>
          <a:fontRef idx="minor"/>
        </p:style>
      </p:sp>
      <p:sp>
        <p:nvSpPr>
          <p:cNvPr id="443" name="Google Shape;377;p51"/>
          <p:cNvSpPr/>
          <p:nvPr/>
        </p:nvSpPr>
        <p:spPr>
          <a:xfrm>
            <a:off x="1028880" y="261720"/>
            <a:ext cx="7532640" cy="6580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000" b="0" strike="noStrike" spc="-1">
                <a:solidFill>
                  <a:srgbClr val="FFFFFF"/>
                </a:solidFill>
                <a:latin typeface="Calibri"/>
                <a:ea typeface="Calibri"/>
              </a:rPr>
              <a:t>Operationsforløb – hvem gør hvad </a:t>
            </a:r>
            <a:endParaRPr lang="da-DK" sz="3000" b="0" strike="noStrike" spc="-1">
              <a:latin typeface="Arial" panose="020B0604020202020204"/>
            </a:endParaRPr>
          </a:p>
        </p:txBody>
      </p:sp>
      <p:pic>
        <p:nvPicPr>
          <p:cNvPr id="444" name="Google Shape;378;p51"/>
          <p:cNvPicPr/>
          <p:nvPr/>
        </p:nvPicPr>
        <p:blipFill>
          <a:blip r:embed="rId1"/>
          <a:stretch>
            <a:fillRect/>
          </a:stretch>
        </p:blipFill>
        <p:spPr>
          <a:xfrm>
            <a:off x="6247080" y="1507320"/>
            <a:ext cx="2214360" cy="2130480"/>
          </a:xfrm>
          <a:prstGeom prst="rect">
            <a:avLst/>
          </a:prstGeom>
          <a:ln w="0">
            <a:noFill/>
          </a:ln>
        </p:spPr>
      </p:pic>
      <p:pic>
        <p:nvPicPr>
          <p:cNvPr id="445" name="Google Shape;379;p51"/>
          <p:cNvPicPr/>
          <p:nvPr/>
        </p:nvPicPr>
        <p:blipFill>
          <a:blip r:embed="rId2"/>
          <a:stretch>
            <a:fillRect/>
          </a:stretch>
        </p:blipFill>
        <p:spPr>
          <a:xfrm>
            <a:off x="3507480" y="1635840"/>
            <a:ext cx="2352960" cy="2068560"/>
          </a:xfrm>
          <a:prstGeom prst="rect">
            <a:avLst/>
          </a:prstGeom>
          <a:ln w="0">
            <a:noFill/>
          </a:ln>
        </p:spPr>
      </p:pic>
      <p:pic>
        <p:nvPicPr>
          <p:cNvPr id="446" name="Google Shape;380;p51"/>
          <p:cNvPicPr/>
          <p:nvPr/>
        </p:nvPicPr>
        <p:blipFill>
          <a:blip r:embed="rId3"/>
          <a:stretch>
            <a:fillRect/>
          </a:stretch>
        </p:blipFill>
        <p:spPr>
          <a:xfrm>
            <a:off x="685440" y="1635840"/>
            <a:ext cx="2304000" cy="2720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additive="repl">
                                        <p:cTn id="7" dur="1"/>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5"/>
                                        </p:tgtEl>
                                        <p:attrNameLst>
                                          <p:attrName>style.visibility</p:attrName>
                                        </p:attrNameLst>
                                      </p:cBhvr>
                                      <p:to>
                                        <p:strVal val="visible"/>
                                      </p:to>
                                    </p:set>
                                    <p:animEffect transition="in" filter="fade">
                                      <p:cBhvr additive="repl">
                                        <p:cTn id="12" dur="1"/>
                                        <p:tgtEl>
                                          <p:spTgt spid="4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gtEl>
                                        <p:attrNameLst>
                                          <p:attrName>style.visibility</p:attrName>
                                        </p:attrNameLst>
                                      </p:cBhvr>
                                      <p:to>
                                        <p:strVal val="visible"/>
                                      </p:to>
                                    </p:set>
                                    <p:animEffect transition="in" filter="fade">
                                      <p:cBhvr additive="repl">
                                        <p:cTn id="17" dur="1"/>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Google Shape;386;p52"/>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48" name="Google Shape;387;p52"/>
          <p:cNvSpPr/>
          <p:nvPr/>
        </p:nvSpPr>
        <p:spPr>
          <a:xfrm flipH="1">
            <a:off x="-5760" y="0"/>
            <a:ext cx="9143640" cy="162720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2600000"/>
          </a:gradFill>
          <a:ln w="0">
            <a:noFill/>
          </a:ln>
        </p:spPr>
        <p:style>
          <a:lnRef idx="0">
            <a:srgbClr val="FFFFFF"/>
          </a:lnRef>
          <a:fillRef idx="0">
            <a:srgbClr val="FFFFFF"/>
          </a:fillRef>
          <a:effectRef idx="0">
            <a:srgbClr val="FFFFFF"/>
          </a:effectRef>
          <a:fontRef idx="minor"/>
        </p:style>
      </p:sp>
      <p:sp>
        <p:nvSpPr>
          <p:cNvPr id="449" name="Google Shape;388;p52"/>
          <p:cNvSpPr/>
          <p:nvPr/>
        </p:nvSpPr>
        <p:spPr>
          <a:xfrm flipH="1">
            <a:off x="6056640" y="0"/>
            <a:ext cx="3072600" cy="16279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15E644"/>
              </a:gs>
              <a:gs pos="100000">
                <a:srgbClr val="20B75E"/>
              </a:gs>
            </a:gsLst>
            <a:lin ang="13200000"/>
          </a:gradFill>
          <a:ln w="0">
            <a:noFill/>
          </a:ln>
        </p:spPr>
        <p:style>
          <a:lnRef idx="0">
            <a:srgbClr val="FFFFFF"/>
          </a:lnRef>
          <a:fillRef idx="0">
            <a:srgbClr val="FFFFFF"/>
          </a:fillRef>
          <a:effectRef idx="0">
            <a:srgbClr val="FFFFFF"/>
          </a:effectRef>
          <a:fontRef idx="minor"/>
        </p:style>
      </p:sp>
      <p:sp>
        <p:nvSpPr>
          <p:cNvPr id="450" name="Google Shape;389;p52"/>
          <p:cNvSpPr/>
          <p:nvPr/>
        </p:nvSpPr>
        <p:spPr>
          <a:xfrm rot="16200000" flipH="1">
            <a:off x="3752280" y="-3756960"/>
            <a:ext cx="1627920" cy="914364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78D18"/>
              </a:gs>
              <a:gs pos="100000">
                <a:srgbClr val="000000"/>
              </a:gs>
            </a:gsLst>
            <a:lin ang="6000000"/>
          </a:gradFill>
          <a:ln w="0">
            <a:noFill/>
          </a:ln>
        </p:spPr>
        <p:style>
          <a:lnRef idx="0">
            <a:srgbClr val="FFFFFF"/>
          </a:lnRef>
          <a:fillRef idx="0">
            <a:srgbClr val="FFFFFF"/>
          </a:fillRef>
          <a:effectRef idx="0">
            <a:srgbClr val="FFFFFF"/>
          </a:effectRef>
          <a:fontRef idx="minor"/>
        </p:style>
      </p:sp>
      <p:sp>
        <p:nvSpPr>
          <p:cNvPr id="451" name="Google Shape;390;p52"/>
          <p:cNvSpPr/>
          <p:nvPr/>
        </p:nvSpPr>
        <p:spPr>
          <a:xfrm>
            <a:off x="1037520" y="261720"/>
            <a:ext cx="7288560" cy="11818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000" b="0" strike="noStrike" spc="-1">
                <a:solidFill>
                  <a:srgbClr val="FFFFFF"/>
                </a:solidFill>
                <a:latin typeface="Calibri"/>
                <a:ea typeface="Calibri"/>
              </a:rPr>
              <a:t>Operationskomplikationer  </a:t>
            </a:r>
            <a:endParaRPr lang="da-DK" sz="3000" b="0" strike="noStrike" spc="-1">
              <a:latin typeface="Arial" panose="020B0604020202020204"/>
            </a:endParaRPr>
          </a:p>
        </p:txBody>
      </p:sp>
      <p:grpSp>
        <p:nvGrpSpPr>
          <p:cNvPr id="452" name="Google Shape;391;p52"/>
          <p:cNvGrpSpPr/>
          <p:nvPr/>
        </p:nvGrpSpPr>
        <p:grpSpPr>
          <a:xfrm>
            <a:off x="483120" y="1991880"/>
            <a:ext cx="8195400" cy="2707200"/>
            <a:chOff x="483120" y="1991880"/>
            <a:chExt cx="8195400" cy="2707200"/>
          </a:xfrm>
        </p:grpSpPr>
        <p:sp>
          <p:nvSpPr>
            <p:cNvPr id="453" name="Google Shape;392;p52"/>
            <p:cNvSpPr/>
            <p:nvPr/>
          </p:nvSpPr>
          <p:spPr>
            <a:xfrm>
              <a:off x="483120" y="1991880"/>
              <a:ext cx="3829320" cy="734040"/>
            </a:xfrm>
            <a:custGeom>
              <a:avLst/>
              <a:gdLst/>
              <a:ahLst/>
              <a:cxnLst/>
              <a:rect l="l" t="t" r="r" b="b"/>
              <a:pathLst>
                <a:path w="5106412" h="979200">
                  <a:moveTo>
                    <a:pt x="0" y="0"/>
                  </a:moveTo>
                  <a:lnTo>
                    <a:pt x="5106412" y="0"/>
                  </a:lnTo>
                  <a:lnTo>
                    <a:pt x="5106412" y="979200"/>
                  </a:lnTo>
                  <a:lnTo>
                    <a:pt x="0" y="979200"/>
                  </a:lnTo>
                  <a:lnTo>
                    <a:pt x="0" y="0"/>
                  </a:lnTo>
                  <a:close/>
                </a:path>
              </a:pathLst>
            </a:custGeom>
            <a:solidFill>
              <a:srgbClr val="ED7D31"/>
            </a:solidFill>
            <a:ln w="12600">
              <a:solidFill>
                <a:srgbClr val="ED7D31"/>
              </a:solidFill>
              <a:miter/>
            </a:ln>
          </p:spPr>
          <p:style>
            <a:lnRef idx="0">
              <a:srgbClr val="FFFFFF"/>
            </a:lnRef>
            <a:fillRef idx="0">
              <a:srgbClr val="FFFFFF"/>
            </a:fillRef>
            <a:effectRef idx="0">
              <a:srgbClr val="FFFFFF"/>
            </a:effectRef>
            <a:fontRef idx="minor"/>
          </p:style>
          <p:txBody>
            <a:bodyPr lIns="181440" tIns="103680" rIns="181440" bIns="103680" anchor="ctr" anchorCtr="1">
              <a:noAutofit/>
            </a:bodyPr>
            <a:p>
              <a:pPr algn="ctr">
                <a:lnSpc>
                  <a:spcPct val="90000"/>
                </a:lnSpc>
                <a:buNone/>
                <a:tabLst>
                  <a:tab pos="0" algn="l"/>
                </a:tabLst>
              </a:pPr>
              <a:r>
                <a:rPr lang="da-DK" sz="2600" b="0" strike="noStrike" spc="-1">
                  <a:solidFill>
                    <a:srgbClr val="FFFFFF"/>
                  </a:solidFill>
                  <a:latin typeface="Calibri"/>
                  <a:ea typeface="Calibri"/>
                </a:rPr>
                <a:t>Altid risiko for:</a:t>
              </a:r>
              <a:endParaRPr lang="da-DK" sz="2600" b="0" strike="noStrike" spc="-1">
                <a:latin typeface="Arial" panose="020B0604020202020204"/>
              </a:endParaRPr>
            </a:p>
          </p:txBody>
        </p:sp>
        <p:sp>
          <p:nvSpPr>
            <p:cNvPr id="454" name="Google Shape;393;p52"/>
            <p:cNvSpPr/>
            <p:nvPr/>
          </p:nvSpPr>
          <p:spPr>
            <a:xfrm>
              <a:off x="483120" y="2726280"/>
              <a:ext cx="3829320" cy="1972800"/>
            </a:xfrm>
            <a:custGeom>
              <a:avLst/>
              <a:gdLst/>
              <a:ahLst/>
              <a:cxnLst/>
              <a:rect l="l" t="t" r="r" b="b"/>
              <a:pathLst>
                <a:path w="5106412" h="2630739">
                  <a:moveTo>
                    <a:pt x="0" y="0"/>
                  </a:moveTo>
                  <a:lnTo>
                    <a:pt x="5106412" y="0"/>
                  </a:lnTo>
                  <a:lnTo>
                    <a:pt x="5106412" y="2630739"/>
                  </a:lnTo>
                  <a:lnTo>
                    <a:pt x="0" y="2630739"/>
                  </a:lnTo>
                  <a:lnTo>
                    <a:pt x="0" y="0"/>
                  </a:lnTo>
                  <a:close/>
                </a:path>
              </a:pathLst>
            </a:custGeom>
            <a:solidFill>
              <a:srgbClr val="F8D7CD">
                <a:alpha val="90000"/>
              </a:srgbClr>
            </a:solidFill>
            <a:ln w="12600">
              <a:solidFill>
                <a:srgbClr val="F8D7CD"/>
              </a:solidFill>
              <a:miter/>
            </a:ln>
          </p:spPr>
          <p:style>
            <a:lnRef idx="0">
              <a:srgbClr val="FFFFFF"/>
            </a:lnRef>
            <a:fillRef idx="0">
              <a:srgbClr val="FFFFFF"/>
            </a:fillRef>
            <a:effectRef idx="0">
              <a:srgbClr val="FFFFFF"/>
            </a:effectRef>
            <a:fontRef idx="minor"/>
          </p:style>
          <p:txBody>
            <a:bodyPr lIns="136080" tIns="136080" rIns="181440" bIns="204120" anchor="t">
              <a:noAutofit/>
            </a:bodyPr>
            <a:p>
              <a:pPr marL="215900" lvl="1" indent="-215900">
                <a:lnSpc>
                  <a:spcPct val="90000"/>
                </a:lnSpc>
                <a:buClr>
                  <a:srgbClr val="000000"/>
                </a:buClr>
                <a:buFont typeface="Arial" panose="020B0604020202020204"/>
                <a:buChar char="•"/>
              </a:pPr>
              <a:r>
                <a:rPr lang="da-DK" sz="2600" b="0" strike="noStrike" spc="-1">
                  <a:solidFill>
                    <a:srgbClr val="000000"/>
                  </a:solidFill>
                  <a:latin typeface="Calibri"/>
                  <a:ea typeface="Calibri"/>
                </a:rPr>
                <a:t>Blødning </a:t>
              </a:r>
              <a:endParaRPr lang="da-DK" sz="2600" b="0" strike="noStrike" spc="-1">
                <a:latin typeface="Arial" panose="020B0604020202020204"/>
              </a:endParaRPr>
            </a:p>
            <a:p>
              <a:pPr marL="215900" lvl="1" indent="-215900">
                <a:lnSpc>
                  <a:spcPct val="90000"/>
                </a:lnSpc>
                <a:spcBef>
                  <a:spcPts val="500"/>
                </a:spcBef>
                <a:buClr>
                  <a:srgbClr val="000000"/>
                </a:buClr>
                <a:buFont typeface="Arial" panose="020B0604020202020204"/>
                <a:buChar char="•"/>
              </a:pPr>
              <a:r>
                <a:rPr lang="da-DK" sz="2600" b="0" strike="noStrike" spc="-1">
                  <a:solidFill>
                    <a:srgbClr val="000000"/>
                  </a:solidFill>
                  <a:latin typeface="Calibri"/>
                  <a:ea typeface="Calibri"/>
                </a:rPr>
                <a:t>Infektion </a:t>
              </a:r>
              <a:endParaRPr lang="da-DK" sz="2600" b="0" strike="noStrike" spc="-1">
                <a:latin typeface="Arial" panose="020B0604020202020204"/>
              </a:endParaRPr>
            </a:p>
            <a:p>
              <a:pPr marL="215900" lvl="1" indent="-215900">
                <a:lnSpc>
                  <a:spcPct val="90000"/>
                </a:lnSpc>
                <a:spcBef>
                  <a:spcPts val="500"/>
                </a:spcBef>
                <a:buClr>
                  <a:srgbClr val="000000"/>
                </a:buClr>
                <a:buFont typeface="Arial" panose="020B0604020202020204"/>
                <a:buChar char="•"/>
              </a:pPr>
              <a:r>
                <a:rPr lang="da-DK" sz="2600" b="0" strike="noStrike" spc="-1">
                  <a:solidFill>
                    <a:srgbClr val="000000"/>
                  </a:solidFill>
                  <a:latin typeface="Calibri"/>
                  <a:ea typeface="Calibri"/>
                </a:rPr>
                <a:t>DVT/LE</a:t>
              </a:r>
              <a:endParaRPr lang="da-DK" sz="2600" b="0" strike="noStrike" spc="-1">
                <a:latin typeface="Arial" panose="020B0604020202020204"/>
              </a:endParaRPr>
            </a:p>
          </p:txBody>
        </p:sp>
        <p:sp>
          <p:nvSpPr>
            <p:cNvPr id="455" name="Google Shape;394;p52"/>
            <p:cNvSpPr/>
            <p:nvPr/>
          </p:nvSpPr>
          <p:spPr>
            <a:xfrm>
              <a:off x="4849200" y="1991880"/>
              <a:ext cx="3829320" cy="734040"/>
            </a:xfrm>
            <a:custGeom>
              <a:avLst/>
              <a:gdLst/>
              <a:ahLst/>
              <a:cxnLst/>
              <a:rect l="l" t="t" r="r" b="b"/>
              <a:pathLst>
                <a:path w="5106412" h="979200">
                  <a:moveTo>
                    <a:pt x="0" y="0"/>
                  </a:moveTo>
                  <a:lnTo>
                    <a:pt x="5106412" y="0"/>
                  </a:lnTo>
                  <a:lnTo>
                    <a:pt x="5106412" y="979200"/>
                  </a:lnTo>
                  <a:lnTo>
                    <a:pt x="0" y="979200"/>
                  </a:lnTo>
                  <a:lnTo>
                    <a:pt x="0" y="0"/>
                  </a:lnTo>
                  <a:close/>
                </a:path>
              </a:pathLst>
            </a:custGeom>
            <a:solidFill>
              <a:srgbClr val="A5A5A5"/>
            </a:solidFill>
            <a:ln w="12600">
              <a:solidFill>
                <a:srgbClr val="A5A5A5"/>
              </a:solidFill>
              <a:miter/>
            </a:ln>
          </p:spPr>
          <p:style>
            <a:lnRef idx="0">
              <a:srgbClr val="FFFFFF"/>
            </a:lnRef>
            <a:fillRef idx="0">
              <a:srgbClr val="FFFFFF"/>
            </a:fillRef>
            <a:effectRef idx="0">
              <a:srgbClr val="FFFFFF"/>
            </a:effectRef>
            <a:fontRef idx="minor"/>
          </p:style>
          <p:txBody>
            <a:bodyPr lIns="181440" tIns="103680" rIns="181440" bIns="103680" anchor="ctr" anchorCtr="1">
              <a:noAutofit/>
            </a:bodyPr>
            <a:p>
              <a:pPr algn="ctr">
                <a:lnSpc>
                  <a:spcPct val="90000"/>
                </a:lnSpc>
                <a:buNone/>
                <a:tabLst>
                  <a:tab pos="0" algn="l"/>
                </a:tabLst>
              </a:pPr>
              <a:r>
                <a:rPr lang="da-DK" sz="2600" b="0" strike="noStrike" spc="-1">
                  <a:solidFill>
                    <a:srgbClr val="FFFFFF"/>
                  </a:solidFill>
                  <a:latin typeface="Calibri"/>
                  <a:ea typeface="Calibri"/>
                </a:rPr>
                <a:t>Ofte risiko for: </a:t>
              </a:r>
              <a:endParaRPr lang="da-DK" sz="2600" b="0" strike="noStrike" spc="-1">
                <a:latin typeface="Arial" panose="020B0604020202020204"/>
              </a:endParaRPr>
            </a:p>
          </p:txBody>
        </p:sp>
        <p:sp>
          <p:nvSpPr>
            <p:cNvPr id="456" name="Google Shape;395;p52"/>
            <p:cNvSpPr/>
            <p:nvPr/>
          </p:nvSpPr>
          <p:spPr>
            <a:xfrm>
              <a:off x="4849200" y="2726280"/>
              <a:ext cx="3829320" cy="1972800"/>
            </a:xfrm>
            <a:custGeom>
              <a:avLst/>
              <a:gdLst/>
              <a:ahLst/>
              <a:cxnLst/>
              <a:rect l="l" t="t" r="r" b="b"/>
              <a:pathLst>
                <a:path w="5106412" h="2630739">
                  <a:moveTo>
                    <a:pt x="0" y="0"/>
                  </a:moveTo>
                  <a:lnTo>
                    <a:pt x="5106412" y="0"/>
                  </a:lnTo>
                  <a:lnTo>
                    <a:pt x="5106412" y="2630739"/>
                  </a:lnTo>
                  <a:lnTo>
                    <a:pt x="0" y="2630739"/>
                  </a:lnTo>
                  <a:lnTo>
                    <a:pt x="0" y="0"/>
                  </a:lnTo>
                  <a:close/>
                </a:path>
              </a:pathLst>
            </a:custGeom>
            <a:solidFill>
              <a:srgbClr val="E1E1E1">
                <a:alpha val="90000"/>
              </a:srgbClr>
            </a:solidFill>
            <a:ln w="12600">
              <a:solidFill>
                <a:srgbClr val="E1E1E1"/>
              </a:solidFill>
              <a:miter/>
            </a:ln>
          </p:spPr>
          <p:style>
            <a:lnRef idx="0">
              <a:srgbClr val="FFFFFF"/>
            </a:lnRef>
            <a:fillRef idx="0">
              <a:srgbClr val="FFFFFF"/>
            </a:fillRef>
            <a:effectRef idx="0">
              <a:srgbClr val="FFFFFF"/>
            </a:effectRef>
            <a:fontRef idx="minor"/>
          </p:style>
          <p:txBody>
            <a:bodyPr lIns="136080" tIns="136080" rIns="181440" bIns="204120" anchor="t">
              <a:noAutofit/>
            </a:bodyPr>
            <a:p>
              <a:pPr marL="215900" lvl="1" indent="-215900">
                <a:lnSpc>
                  <a:spcPct val="90000"/>
                </a:lnSpc>
                <a:buClr>
                  <a:srgbClr val="000000"/>
                </a:buClr>
                <a:buFont typeface="Arial" panose="020B0604020202020204"/>
                <a:buChar char="•"/>
              </a:pPr>
              <a:r>
                <a:rPr lang="da-DK" sz="2600" b="0" strike="noStrike" spc="-1">
                  <a:solidFill>
                    <a:srgbClr val="000000"/>
                  </a:solidFill>
                  <a:latin typeface="Calibri"/>
                  <a:ea typeface="Calibri"/>
                </a:rPr>
                <a:t>Nerveskade </a:t>
              </a:r>
              <a:endParaRPr lang="da-DK" sz="2600" b="0" strike="noStrike" spc="-1">
                <a:latin typeface="Arial" panose="020B0604020202020204"/>
              </a:endParaRPr>
            </a:p>
            <a:p>
              <a:pPr marL="215900" lvl="1" indent="-215900">
                <a:lnSpc>
                  <a:spcPct val="90000"/>
                </a:lnSpc>
                <a:spcBef>
                  <a:spcPts val="500"/>
                </a:spcBef>
                <a:buClr>
                  <a:srgbClr val="000000"/>
                </a:buClr>
                <a:buFont typeface="Arial" panose="020B0604020202020204"/>
                <a:buChar char="•"/>
              </a:pPr>
              <a:r>
                <a:rPr lang="da-DK" sz="2600" b="0" strike="noStrike" spc="-1">
                  <a:solidFill>
                    <a:srgbClr val="000000"/>
                  </a:solidFill>
                  <a:latin typeface="Calibri"/>
                  <a:ea typeface="Calibri"/>
                </a:rPr>
                <a:t>Kompartmentsyndrom </a:t>
              </a:r>
              <a:endParaRPr lang="da-DK" sz="2600" b="0" strike="noStrike" spc="-1">
                <a:latin typeface="Arial" panose="020B0604020202020204"/>
              </a:endParaRPr>
            </a:p>
            <a:p>
              <a:pPr marL="215900" lvl="1" indent="-215900">
                <a:lnSpc>
                  <a:spcPct val="90000"/>
                </a:lnSpc>
                <a:spcBef>
                  <a:spcPts val="500"/>
                </a:spcBef>
                <a:buClr>
                  <a:srgbClr val="000000"/>
                </a:buClr>
                <a:buFont typeface="Arial" panose="020B0604020202020204"/>
                <a:buChar char="•"/>
              </a:pPr>
              <a:r>
                <a:rPr lang="da-DK" sz="2600" b="0" strike="noStrike" spc="-1">
                  <a:solidFill>
                    <a:srgbClr val="000000"/>
                  </a:solidFill>
                  <a:latin typeface="Calibri"/>
                  <a:ea typeface="Calibri"/>
                </a:rPr>
                <a:t>Tryksår </a:t>
              </a:r>
              <a:endParaRPr lang="da-DK" sz="2600" b="0" strike="noStrike" spc="-1">
                <a:latin typeface="Arial" panose="020B0604020202020204"/>
              </a:endParaRPr>
            </a:p>
            <a:p>
              <a:pPr marL="215900" lvl="1" indent="-215900">
                <a:lnSpc>
                  <a:spcPct val="90000"/>
                </a:lnSpc>
                <a:spcBef>
                  <a:spcPts val="500"/>
                </a:spcBef>
                <a:buClr>
                  <a:srgbClr val="000000"/>
                </a:buClr>
                <a:buFont typeface="Arial" panose="020B0604020202020204"/>
                <a:buChar char="•"/>
              </a:pPr>
              <a:r>
                <a:rPr lang="da-DK" sz="2600" b="0" strike="noStrike" spc="-1">
                  <a:solidFill>
                    <a:srgbClr val="000000"/>
                  </a:solidFill>
                  <a:latin typeface="Calibri"/>
                  <a:ea typeface="Calibri"/>
                </a:rPr>
                <a:t>Delir </a:t>
              </a:r>
              <a:endParaRPr lang="da-DK" sz="2600" b="0" strike="noStrike" spc="-1">
                <a:latin typeface="Arial" panose="020B0604020202020204"/>
              </a:endParaRPr>
            </a:p>
          </p:txBody>
        </p:sp>
      </p:grpSp>
      <p:sp>
        <p:nvSpPr>
          <p:cNvPr id="457" name="Google Shape;396;p52"/>
          <p:cNvSpPr/>
          <p:nvPr/>
        </p:nvSpPr>
        <p:spPr>
          <a:xfrm rot="19752600">
            <a:off x="2310120" y="3459240"/>
            <a:ext cx="2500560" cy="9000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Autofit/>
          </a:bodyPr>
          <a:p>
            <a:pPr>
              <a:lnSpc>
                <a:spcPct val="100000"/>
              </a:lnSpc>
              <a:buNone/>
              <a:tabLst>
                <a:tab pos="0" algn="l"/>
              </a:tabLst>
            </a:pPr>
            <a:r>
              <a:rPr lang="da-DK" sz="5400" b="1" u="sng" strike="noStrike" spc="-1">
                <a:solidFill>
                  <a:srgbClr val="FF0000"/>
                </a:solidFill>
                <a:uFillTx/>
                <a:latin typeface="Calibri"/>
                <a:ea typeface="Calibri"/>
              </a:rPr>
              <a:t>Vigtigt! </a:t>
            </a:r>
            <a:endParaRPr lang="da-DK" sz="5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animEffect transition="in" filter="fade">
                                      <p:cBhvr additive="repl">
                                        <p:cTn id="7" dur="1"/>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471960" y="511920"/>
            <a:ext cx="8221680" cy="767520"/>
          </a:xfrm>
          <a:prstGeom prst="rect">
            <a:avLst/>
          </a:prstGeom>
          <a:noFill/>
          <a:ln w="0">
            <a:noFill/>
          </a:ln>
        </p:spPr>
        <p:txBody>
          <a:bodyPr tIns="91440" bIns="91440" anchor="b">
            <a:normAutofit/>
          </a:bodyPr>
          <a:p>
            <a:pPr>
              <a:lnSpc>
                <a:spcPct val="100000"/>
              </a:lnSpc>
              <a:buNone/>
              <a:tabLst>
                <a:tab pos="0" algn="l"/>
              </a:tabLst>
            </a:pPr>
            <a:r>
              <a:rPr lang="da-DK" sz="3200" b="0" strike="noStrike" spc="-1">
                <a:solidFill>
                  <a:srgbClr val="FFFFFF"/>
                </a:solidFill>
                <a:latin typeface="Roboto"/>
                <a:ea typeface="Roboto"/>
              </a:rPr>
              <a:t>2. Pensum</a:t>
            </a:r>
            <a:endParaRPr lang="da-DK" sz="3200" b="0" strike="noStrike" spc="-1">
              <a:solidFill>
                <a:srgbClr val="EEEEEE"/>
              </a:solidFill>
              <a:latin typeface="Roboto"/>
            </a:endParaRPr>
          </a:p>
        </p:txBody>
      </p:sp>
      <p:sp>
        <p:nvSpPr>
          <p:cNvPr id="302" name="PlaceHolder 2"/>
          <p:cNvSpPr>
            <a:spLocks noGrp="1"/>
          </p:cNvSpPr>
          <p:nvPr>
            <p:ph/>
          </p:nvPr>
        </p:nvSpPr>
        <p:spPr>
          <a:xfrm>
            <a:off x="471960" y="1919160"/>
            <a:ext cx="3999600" cy="3026520"/>
          </a:xfrm>
          <a:prstGeom prst="rect">
            <a:avLst/>
          </a:prstGeom>
          <a:noFill/>
          <a:ln w="0">
            <a:noFill/>
          </a:ln>
        </p:spPr>
        <p:txBody>
          <a:bodyPr tIns="91440" bIns="91440" anchor="t">
            <a:normAutofit/>
          </a:bodyPr>
          <a:p>
            <a:pPr marL="457200" indent="-316865">
              <a:lnSpc>
                <a:spcPct val="115000"/>
              </a:lnSpc>
              <a:buClr>
                <a:srgbClr val="737373"/>
              </a:buClr>
              <a:buFont typeface="Roboto"/>
              <a:buChar char="●"/>
            </a:pPr>
            <a:r>
              <a:rPr lang="da-DK" sz="1400" b="0" strike="noStrike" spc="-1">
                <a:solidFill>
                  <a:srgbClr val="737373"/>
                </a:solidFill>
                <a:latin typeface="Roboto"/>
                <a:ea typeface="Roboto"/>
              </a:rPr>
              <a:t>Findes under planer på ItsLearning</a:t>
            </a:r>
            <a:endParaRPr lang="da-DK" sz="1400" b="0" strike="noStrike" spc="-1">
              <a:solidFill>
                <a:srgbClr val="000000"/>
              </a:solidFill>
              <a:latin typeface="Arial" panose="020B0604020202020204"/>
            </a:endParaRPr>
          </a:p>
          <a:p>
            <a:pPr marL="457200" indent="-316865">
              <a:lnSpc>
                <a:spcPct val="115000"/>
              </a:lnSpc>
              <a:buClr>
                <a:srgbClr val="737373"/>
              </a:buClr>
              <a:buFont typeface="Roboto"/>
              <a:buChar char="●"/>
            </a:pPr>
            <a:r>
              <a:rPr lang="da-DK" sz="1400" b="0" u="sng" strike="noStrike" spc="-1">
                <a:solidFill>
                  <a:srgbClr val="1A237E"/>
                </a:solidFill>
                <a:uFillTx/>
                <a:latin typeface="Roboto"/>
                <a:ea typeface="Roboto"/>
                <a:hlinkClick r:id="rId1"/>
              </a:rPr>
              <a:t>https://ucl.itslearning.com/plans/courses/18838/topics/74652</a:t>
            </a:r>
            <a:endParaRPr lang="da-DK" sz="1400" b="0" strike="noStrike" spc="-1">
              <a:solidFill>
                <a:srgbClr val="000000"/>
              </a:solidFill>
              <a:latin typeface="Arial" panose="020B0604020202020204"/>
            </a:endParaRPr>
          </a:p>
          <a:p>
            <a:pPr marL="457200" indent="-316865">
              <a:lnSpc>
                <a:spcPct val="115000"/>
              </a:lnSpc>
              <a:buClr>
                <a:srgbClr val="737373"/>
              </a:buClr>
              <a:buFont typeface="Roboto"/>
              <a:buChar char="●"/>
            </a:pPr>
            <a:r>
              <a:rPr lang="da-DK" sz="1400" b="0" strike="noStrike" spc="-1">
                <a:solidFill>
                  <a:srgbClr val="737373"/>
                </a:solidFill>
                <a:latin typeface="Roboto"/>
                <a:ea typeface="Roboto"/>
              </a:rPr>
              <a:t>Ingen mødepligt.</a:t>
            </a:r>
            <a:endParaRPr lang="da-DK" sz="14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Alle lærer forskelligt. </a:t>
            </a:r>
            <a:endParaRPr lang="da-DK" sz="1200" b="0" strike="noStrike" spc="-1">
              <a:solidFill>
                <a:srgbClr val="000000"/>
              </a:solidFill>
              <a:latin typeface="Arial" panose="020B0604020202020204"/>
            </a:endParaRPr>
          </a:p>
          <a:p>
            <a:pPr marL="457200" indent="-316865">
              <a:lnSpc>
                <a:spcPct val="115000"/>
              </a:lnSpc>
              <a:buClr>
                <a:srgbClr val="737373"/>
              </a:buClr>
              <a:buFont typeface="Roboto"/>
              <a:buChar char="●"/>
            </a:pPr>
            <a:r>
              <a:rPr lang="da-DK" sz="1400" b="0" strike="noStrike" spc="-1">
                <a:solidFill>
                  <a:srgbClr val="737373"/>
                </a:solidFill>
                <a:latin typeface="Roboto"/>
                <a:ea typeface="Roboto"/>
              </a:rPr>
              <a:t>Slides er ikke pensum</a:t>
            </a:r>
            <a:endParaRPr lang="da-DK" sz="1400" b="0" strike="noStrike" spc="-1">
              <a:solidFill>
                <a:srgbClr val="000000"/>
              </a:solidFill>
              <a:latin typeface="Arial" panose="020B0604020202020204"/>
            </a:endParaRPr>
          </a:p>
          <a:p>
            <a:pPr marL="914400" lvl="1" indent="-304800">
              <a:lnSpc>
                <a:spcPct val="115000"/>
              </a:lnSpc>
              <a:buClr>
                <a:srgbClr val="737373"/>
              </a:buClr>
              <a:buFont typeface="Roboto"/>
              <a:buChar char="○"/>
            </a:pPr>
            <a:r>
              <a:rPr lang="da-DK" sz="1200" b="0" strike="noStrike" spc="-1">
                <a:solidFill>
                  <a:srgbClr val="737373"/>
                </a:solidFill>
                <a:latin typeface="Roboto"/>
                <a:ea typeface="Roboto"/>
              </a:rPr>
              <a:t>Lægges på ItsLearning efter hver lektion.</a:t>
            </a:r>
            <a:endParaRPr lang="da-DK" sz="1200" b="0" strike="noStrike" spc="-1">
              <a:solidFill>
                <a:srgbClr val="000000"/>
              </a:solidFill>
              <a:latin typeface="Arial" panose="020B0604020202020204"/>
            </a:endParaRPr>
          </a:p>
        </p:txBody>
      </p:sp>
      <p:pic>
        <p:nvPicPr>
          <p:cNvPr id="303" name="Google Shape;100;p17"/>
          <p:cNvPicPr/>
          <p:nvPr/>
        </p:nvPicPr>
        <p:blipFill>
          <a:blip r:embed="rId2"/>
          <a:stretch>
            <a:fillRect/>
          </a:stretch>
        </p:blipFill>
        <p:spPr>
          <a:xfrm>
            <a:off x="6387480" y="1724760"/>
            <a:ext cx="2306160" cy="3220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Google Shape;402;p53"/>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59" name="Google Shape;403;p53"/>
          <p:cNvSpPr/>
          <p:nvPr/>
        </p:nvSpPr>
        <p:spPr>
          <a:xfrm>
            <a:off x="628560" y="443520"/>
            <a:ext cx="5208840" cy="64224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Autofit/>
          </a:bodyPr>
          <a:p>
            <a:pPr>
              <a:lnSpc>
                <a:spcPct val="90000"/>
              </a:lnSpc>
              <a:buNone/>
              <a:tabLst>
                <a:tab pos="0" algn="l"/>
              </a:tabLst>
            </a:pPr>
            <a:r>
              <a:rPr lang="da-DK" sz="3200" b="1" strike="noStrike" spc="-1">
                <a:solidFill>
                  <a:srgbClr val="000000"/>
                </a:solidFill>
                <a:latin typeface="Calibri"/>
                <a:ea typeface="Calibri"/>
              </a:rPr>
              <a:t>Den akutte patient - agenda</a:t>
            </a:r>
            <a:endParaRPr lang="da-DK" sz="3200" b="0" strike="noStrike" spc="-1">
              <a:latin typeface="Arial" panose="020B0604020202020204"/>
            </a:endParaRPr>
          </a:p>
        </p:txBody>
      </p:sp>
      <p:sp>
        <p:nvSpPr>
          <p:cNvPr id="460" name="Google Shape;404;p53"/>
          <p:cNvSpPr/>
          <p:nvPr/>
        </p:nvSpPr>
        <p:spPr>
          <a:xfrm>
            <a:off x="852480" y="1462320"/>
            <a:ext cx="4070160" cy="33040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0815">
              <a:lnSpc>
                <a:spcPct val="80000"/>
              </a:lnSpc>
              <a:buClr>
                <a:srgbClr val="000000"/>
              </a:buClr>
              <a:buFont typeface="Arial" panose="020B0604020202020204"/>
              <a:buChar char="•"/>
            </a:pPr>
            <a:r>
              <a:rPr lang="da-DK" sz="2100" b="0" strike="noStrike" spc="-1">
                <a:solidFill>
                  <a:srgbClr val="000000"/>
                </a:solidFill>
                <a:latin typeface="Calibri"/>
                <a:ea typeface="Calibri"/>
              </a:rPr>
              <a:t>Hvad er en akut patient? </a:t>
            </a:r>
            <a:endParaRPr lang="da-DK" sz="21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Triage </a:t>
            </a:r>
            <a:endParaRPr lang="da-DK" sz="21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ABCDE </a:t>
            </a:r>
            <a:endParaRPr lang="da-DK" sz="21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Sepsis </a:t>
            </a:r>
            <a:endParaRPr lang="da-DK" sz="21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HLR </a:t>
            </a:r>
            <a:endParaRPr lang="da-DK" sz="21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Eksempler på akutte tilstande </a:t>
            </a:r>
            <a:endParaRPr lang="da-DK" sz="2100" b="0" strike="noStrike" spc="-1">
              <a:latin typeface="Arial" panose="020B0604020202020204"/>
            </a:endParaRPr>
          </a:p>
          <a:p>
            <a:pPr marL="520700" lvl="1" indent="-170815">
              <a:lnSpc>
                <a:spcPct val="80000"/>
              </a:lnSpc>
              <a:spcBef>
                <a:spcPts val="400"/>
              </a:spcBef>
              <a:buClr>
                <a:srgbClr val="000000"/>
              </a:buClr>
              <a:buFont typeface="Arial" panose="020B0604020202020204"/>
              <a:buChar char="•"/>
            </a:pPr>
            <a:r>
              <a:rPr lang="da-DK" sz="2100" b="0" strike="noStrike" spc="-1">
                <a:solidFill>
                  <a:srgbClr val="FF0000"/>
                </a:solidFill>
                <a:latin typeface="Calibri"/>
                <a:ea typeface="Calibri"/>
              </a:rPr>
              <a:t>I skal bare vide hvilke symptomer kan være tegn på akut sygdom </a:t>
            </a:r>
            <a:endParaRPr lang="da-DK" sz="2100" b="0" strike="noStrike" spc="-1">
              <a:latin typeface="Arial" panose="020B0604020202020204"/>
            </a:endParaRPr>
          </a:p>
          <a:p>
            <a:pPr marL="520700" lvl="1" indent="-170815">
              <a:lnSpc>
                <a:spcPct val="80000"/>
              </a:lnSpc>
              <a:spcBef>
                <a:spcPts val="400"/>
              </a:spcBef>
              <a:buClr>
                <a:srgbClr val="000000"/>
              </a:buClr>
              <a:buFont typeface="Noto Sans Symbols" panose="020B0502040504020204"/>
            </a:pPr>
            <a:r>
              <a:rPr lang="da-DK" sz="2100" b="0" strike="noStrike" spc="-1">
                <a:solidFill>
                  <a:srgbClr val="000000"/>
                </a:solidFill>
                <a:latin typeface="Calibri"/>
                <a:ea typeface="Calibri"/>
              </a:rPr>
              <a:t>Læge! </a:t>
            </a:r>
            <a:endParaRPr lang="da-DK" sz="2100" b="0" strike="noStrike" spc="-1">
              <a:latin typeface="Arial" panose="020B0604020202020204"/>
            </a:endParaRPr>
          </a:p>
        </p:txBody>
      </p:sp>
      <p:pic>
        <p:nvPicPr>
          <p:cNvPr id="461" name="Google Shape;405;p53"/>
          <p:cNvPicPr/>
          <p:nvPr/>
        </p:nvPicPr>
        <p:blipFill>
          <a:blip r:embed="rId1"/>
          <a:srcRect l="25481" r="7971"/>
          <a:stretch>
            <a:fillRect/>
          </a:stretch>
        </p:blipFill>
        <p:spPr>
          <a:xfrm>
            <a:off x="5040000" y="1347840"/>
            <a:ext cx="3332160" cy="3332160"/>
          </a:xfrm>
          <a:prstGeom prst="rect">
            <a:avLst/>
          </a:prstGeom>
          <a:ln w="0">
            <a:noFill/>
          </a:ln>
        </p:spPr>
      </p:pic>
      <p:sp>
        <p:nvSpPr>
          <p:cNvPr id="462" name="Google Shape;406;p53"/>
          <p:cNvSpPr/>
          <p:nvPr/>
        </p:nvSpPr>
        <p:spPr>
          <a:xfrm rot="10800000" flipH="1">
            <a:off x="-5040" y="5143680"/>
            <a:ext cx="9143640" cy="34236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4472C4"/>
              </a:gs>
              <a:gs pos="100000">
                <a:srgbClr val="000000"/>
              </a:gs>
            </a:gsLst>
            <a:lin ang="19200000"/>
          </a:gradFill>
          <a:ln w="0">
            <a:noFill/>
          </a:ln>
        </p:spPr>
        <p:style>
          <a:lnRef idx="0">
            <a:srgbClr val="FFFFFF"/>
          </a:lnRef>
          <a:fillRef idx="0">
            <a:srgbClr val="FFFFFF"/>
          </a:fillRef>
          <a:effectRef idx="0">
            <a:srgbClr val="FFFFFF"/>
          </a:effectRef>
          <a:fontRef idx="minor"/>
        </p:style>
      </p:sp>
      <p:sp>
        <p:nvSpPr>
          <p:cNvPr id="463" name="Google Shape;407;p53"/>
          <p:cNvSpPr/>
          <p:nvPr/>
        </p:nvSpPr>
        <p:spPr>
          <a:xfrm flipH="1">
            <a:off x="3024000" y="4800600"/>
            <a:ext cx="6114600" cy="34236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8600000"/>
          </a:gradFill>
          <a:ln w="0">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animEffect transition="in" filter="fade">
                                      <p:cBhvr additive="repl">
                                        <p:cTn id="7" dur="1"/>
                                        <p:tgtEl>
                                          <p:spTgt spid="4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
                                            <p:txEl>
                                              <p:pRg st="1" end="1"/>
                                            </p:txEl>
                                          </p:spTgt>
                                        </p:tgtEl>
                                        <p:attrNameLst>
                                          <p:attrName>style.visibility</p:attrName>
                                        </p:attrNameLst>
                                      </p:cBhvr>
                                      <p:to>
                                        <p:strVal val="visible"/>
                                      </p:to>
                                    </p:set>
                                    <p:animEffect transition="in" filter="fade">
                                      <p:cBhvr additive="repl">
                                        <p:cTn id="12" dur="1"/>
                                        <p:tgtEl>
                                          <p:spTgt spid="4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0">
                                            <p:txEl>
                                              <p:pRg st="2" end="2"/>
                                            </p:txEl>
                                          </p:spTgt>
                                        </p:tgtEl>
                                        <p:attrNameLst>
                                          <p:attrName>style.visibility</p:attrName>
                                        </p:attrNameLst>
                                      </p:cBhvr>
                                      <p:to>
                                        <p:strVal val="visible"/>
                                      </p:to>
                                    </p:set>
                                    <p:animEffect transition="in" filter="fade">
                                      <p:cBhvr additive="repl">
                                        <p:cTn id="17" dur="1"/>
                                        <p:tgtEl>
                                          <p:spTgt spid="4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
                                            <p:txEl>
                                              <p:pRg st="3" end="3"/>
                                            </p:txEl>
                                          </p:spTgt>
                                        </p:tgtEl>
                                        <p:attrNameLst>
                                          <p:attrName>style.visibility</p:attrName>
                                        </p:attrNameLst>
                                      </p:cBhvr>
                                      <p:to>
                                        <p:strVal val="visible"/>
                                      </p:to>
                                    </p:set>
                                    <p:animEffect transition="in" filter="fade">
                                      <p:cBhvr additive="repl">
                                        <p:cTn id="22" dur="1"/>
                                        <p:tgtEl>
                                          <p:spTgt spid="4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0">
                                            <p:txEl>
                                              <p:pRg st="4" end="4"/>
                                            </p:txEl>
                                          </p:spTgt>
                                        </p:tgtEl>
                                        <p:attrNameLst>
                                          <p:attrName>style.visibility</p:attrName>
                                        </p:attrNameLst>
                                      </p:cBhvr>
                                      <p:to>
                                        <p:strVal val="visible"/>
                                      </p:to>
                                    </p:set>
                                    <p:animEffect transition="in" filter="fade">
                                      <p:cBhvr additive="repl">
                                        <p:cTn id="27" dur="1"/>
                                        <p:tgtEl>
                                          <p:spTgt spid="4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0">
                                            <p:txEl>
                                              <p:pRg st="5" end="5"/>
                                            </p:txEl>
                                          </p:spTgt>
                                        </p:tgtEl>
                                        <p:attrNameLst>
                                          <p:attrName>style.visibility</p:attrName>
                                        </p:attrNameLst>
                                      </p:cBhvr>
                                      <p:to>
                                        <p:strVal val="visible"/>
                                      </p:to>
                                    </p:set>
                                    <p:animEffect transition="in" filter="fade">
                                      <p:cBhvr additive="repl">
                                        <p:cTn id="32" dur="1"/>
                                        <p:tgtEl>
                                          <p:spTgt spid="4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0">
                                            <p:txEl>
                                              <p:pRg st="6" end="6"/>
                                            </p:txEl>
                                          </p:spTgt>
                                        </p:tgtEl>
                                        <p:attrNameLst>
                                          <p:attrName>style.visibility</p:attrName>
                                        </p:attrNameLst>
                                      </p:cBhvr>
                                      <p:to>
                                        <p:strVal val="visible"/>
                                      </p:to>
                                    </p:set>
                                    <p:animEffect transition="in" filter="fade">
                                      <p:cBhvr additive="repl">
                                        <p:cTn id="37" dur="1"/>
                                        <p:tgtEl>
                                          <p:spTgt spid="4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0">
                                            <p:txEl>
                                              <p:pRg st="7" end="7"/>
                                            </p:txEl>
                                          </p:spTgt>
                                        </p:tgtEl>
                                        <p:attrNameLst>
                                          <p:attrName>style.visibility</p:attrName>
                                        </p:attrNameLst>
                                      </p:cBhvr>
                                      <p:to>
                                        <p:strVal val="visible"/>
                                      </p:to>
                                    </p:set>
                                    <p:animEffect transition="in" filter="fade">
                                      <p:cBhvr additive="repl">
                                        <p:cTn id="42" dur="1"/>
                                        <p:tgtEl>
                                          <p:spTgt spid="460">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Google Shape;413;p54"/>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65" name="Google Shape;414;p54"/>
          <p:cNvSpPr/>
          <p:nvPr/>
        </p:nvSpPr>
        <p:spPr>
          <a:xfrm>
            <a:off x="852480" y="376560"/>
            <a:ext cx="3992760" cy="6429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600" b="0" strike="noStrike" spc="-1">
                <a:solidFill>
                  <a:srgbClr val="000000"/>
                </a:solidFill>
                <a:latin typeface="Calibri"/>
                <a:ea typeface="Calibri"/>
              </a:rPr>
              <a:t>Triage</a:t>
            </a:r>
            <a:endParaRPr lang="da-DK" sz="3600" b="0" strike="noStrike" spc="-1">
              <a:latin typeface="Arial" panose="020B0604020202020204"/>
            </a:endParaRPr>
          </a:p>
        </p:txBody>
      </p:sp>
      <p:sp>
        <p:nvSpPr>
          <p:cNvPr id="466" name="Google Shape;415;p54"/>
          <p:cNvSpPr/>
          <p:nvPr/>
        </p:nvSpPr>
        <p:spPr>
          <a:xfrm>
            <a:off x="858600" y="1396080"/>
            <a:ext cx="4366080" cy="3583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7165">
              <a:lnSpc>
                <a:spcPct val="90000"/>
              </a:lnSpc>
              <a:buClr>
                <a:srgbClr val="000000"/>
              </a:buClr>
              <a:buFont typeface="Arial" panose="020B0604020202020204"/>
              <a:buChar char="•"/>
            </a:pPr>
            <a:r>
              <a:rPr lang="da-DK" sz="1800" b="0" strike="noStrike" spc="-1">
                <a:solidFill>
                  <a:srgbClr val="000000"/>
                </a:solidFill>
                <a:latin typeface="Calibri"/>
                <a:ea typeface="Calibri"/>
              </a:rPr>
              <a:t>Alle patienter triageres ved ankomst til sygehus </a:t>
            </a:r>
            <a:endParaRPr lang="da-DK" sz="18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1800" b="0" strike="noStrike" spc="-1">
                <a:solidFill>
                  <a:srgbClr val="000000"/>
                </a:solidFill>
                <a:latin typeface="Calibri"/>
                <a:ea typeface="Calibri"/>
              </a:rPr>
              <a:t>Farven på triagen bestemmer også hvor tæt patienten skal monitoreres </a:t>
            </a:r>
            <a:endParaRPr lang="da-DK" sz="18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1800" b="0" strike="noStrike" spc="-1">
                <a:solidFill>
                  <a:srgbClr val="000000"/>
                </a:solidFill>
                <a:latin typeface="Calibri"/>
                <a:ea typeface="Calibri"/>
              </a:rPr>
              <a:t>Nogle patienter triageres orange eller røde pba. kontaktårsag uafhængigt af vitale værdier</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Brystsmerter</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Synkope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Neurologiske udfald </a:t>
            </a:r>
            <a:endParaRPr lang="da-DK" sz="1800" b="0" strike="noStrike" spc="-1">
              <a:latin typeface="Arial" panose="020B0604020202020204"/>
            </a:endParaRPr>
          </a:p>
        </p:txBody>
      </p:sp>
      <p:sp>
        <p:nvSpPr>
          <p:cNvPr id="467" name="Google Shape;416;p54"/>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468" name="Google Shape;417;p54"/>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469" name="Google Shape;418;p54"/>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470" name="Google Shape;419;p54"/>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471" name="Google Shape;420;p54"/>
          <p:cNvPicPr/>
          <p:nvPr/>
        </p:nvPicPr>
        <p:blipFill>
          <a:blip r:embed="rId1"/>
          <a:stretch>
            <a:fillRect/>
          </a:stretch>
        </p:blipFill>
        <p:spPr>
          <a:xfrm>
            <a:off x="5306760" y="1019880"/>
            <a:ext cx="3127680" cy="31276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xEl>
                                              <p:pRg st="0" end="0"/>
                                            </p:txEl>
                                          </p:spTgt>
                                        </p:tgtEl>
                                        <p:attrNameLst>
                                          <p:attrName>style.visibility</p:attrName>
                                        </p:attrNameLst>
                                      </p:cBhvr>
                                      <p:to>
                                        <p:strVal val="visible"/>
                                      </p:to>
                                    </p:set>
                                    <p:animEffect transition="in" filter="fade">
                                      <p:cBhvr additive="repl">
                                        <p:cTn id="7" dur="1"/>
                                        <p:tgtEl>
                                          <p:spTgt spid="4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6">
                                            <p:txEl>
                                              <p:pRg st="1" end="1"/>
                                            </p:txEl>
                                          </p:spTgt>
                                        </p:tgtEl>
                                        <p:attrNameLst>
                                          <p:attrName>style.visibility</p:attrName>
                                        </p:attrNameLst>
                                      </p:cBhvr>
                                      <p:to>
                                        <p:strVal val="visible"/>
                                      </p:to>
                                    </p:set>
                                    <p:animEffect transition="in" filter="fade">
                                      <p:cBhvr additive="repl">
                                        <p:cTn id="12" dur="1"/>
                                        <p:tgtEl>
                                          <p:spTgt spid="4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6">
                                            <p:txEl>
                                              <p:pRg st="2" end="2"/>
                                            </p:txEl>
                                          </p:spTgt>
                                        </p:tgtEl>
                                        <p:attrNameLst>
                                          <p:attrName>style.visibility</p:attrName>
                                        </p:attrNameLst>
                                      </p:cBhvr>
                                      <p:to>
                                        <p:strVal val="visible"/>
                                      </p:to>
                                    </p:set>
                                    <p:animEffect transition="in" filter="fade">
                                      <p:cBhvr additive="repl">
                                        <p:cTn id="17" dur="1"/>
                                        <p:tgtEl>
                                          <p:spTgt spid="4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6">
                                            <p:txEl>
                                              <p:pRg st="3" end="3"/>
                                            </p:txEl>
                                          </p:spTgt>
                                        </p:tgtEl>
                                        <p:attrNameLst>
                                          <p:attrName>style.visibility</p:attrName>
                                        </p:attrNameLst>
                                      </p:cBhvr>
                                      <p:to>
                                        <p:strVal val="visible"/>
                                      </p:to>
                                    </p:set>
                                    <p:animEffect transition="in" filter="fade">
                                      <p:cBhvr additive="repl">
                                        <p:cTn id="22" dur="1"/>
                                        <p:tgtEl>
                                          <p:spTgt spid="4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6">
                                            <p:txEl>
                                              <p:pRg st="4" end="4"/>
                                            </p:txEl>
                                          </p:spTgt>
                                        </p:tgtEl>
                                        <p:attrNameLst>
                                          <p:attrName>style.visibility</p:attrName>
                                        </p:attrNameLst>
                                      </p:cBhvr>
                                      <p:to>
                                        <p:strVal val="visible"/>
                                      </p:to>
                                    </p:set>
                                    <p:animEffect transition="in" filter="fade">
                                      <p:cBhvr additive="repl">
                                        <p:cTn id="27" dur="1"/>
                                        <p:tgtEl>
                                          <p:spTgt spid="4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6">
                                            <p:txEl>
                                              <p:pRg st="5" end="5"/>
                                            </p:txEl>
                                          </p:spTgt>
                                        </p:tgtEl>
                                        <p:attrNameLst>
                                          <p:attrName>style.visibility</p:attrName>
                                        </p:attrNameLst>
                                      </p:cBhvr>
                                      <p:to>
                                        <p:strVal val="visible"/>
                                      </p:to>
                                    </p:set>
                                    <p:animEffect transition="in" filter="fade">
                                      <p:cBhvr additive="repl">
                                        <p:cTn id="32" dur="1"/>
                                        <p:tgtEl>
                                          <p:spTgt spid="466">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Google Shape;425;p55"/>
          <p:cNvSpPr/>
          <p:nvPr/>
        </p:nvSpPr>
        <p:spPr>
          <a:xfrm>
            <a:off x="672840" y="731880"/>
            <a:ext cx="3447720" cy="410652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a:lnSpc>
                <a:spcPct val="90000"/>
              </a:lnSpc>
              <a:buNone/>
              <a:tabLst>
                <a:tab pos="0" algn="l"/>
              </a:tabLst>
            </a:pPr>
            <a:r>
              <a:rPr lang="da-DK" sz="1500" b="0" strike="noStrike" spc="-1">
                <a:solidFill>
                  <a:srgbClr val="FF0000"/>
                </a:solidFill>
                <a:latin typeface="Calibri"/>
                <a:ea typeface="Calibri"/>
              </a:rPr>
              <a:t>Rød:  </a:t>
            </a:r>
            <a:br>
              <a:rPr sz="1400"/>
            </a:br>
            <a:r>
              <a:rPr lang="da-DK" sz="1400" b="0" strike="noStrike" spc="-1">
                <a:solidFill>
                  <a:srgbClr val="000000"/>
                </a:solidFill>
                <a:latin typeface="Calibri"/>
                <a:ea typeface="Calibri"/>
              </a:rPr>
              <a:t>Der skal handles med det samme</a:t>
            </a:r>
            <a:br>
              <a:rPr sz="1400"/>
            </a:br>
            <a:r>
              <a:rPr lang="da-DK" sz="1400" b="0" strike="noStrike" spc="-1">
                <a:solidFill>
                  <a:srgbClr val="000000"/>
                </a:solidFill>
                <a:latin typeface="Calibri"/>
                <a:ea typeface="Calibri"/>
              </a:rPr>
              <a:t> </a:t>
            </a:r>
            <a:endParaRPr lang="da-DK" sz="1400" b="0" strike="noStrike" spc="-1">
              <a:latin typeface="Arial" panose="020B0604020202020204"/>
            </a:endParaRPr>
          </a:p>
          <a:p>
            <a:pPr>
              <a:lnSpc>
                <a:spcPct val="90000"/>
              </a:lnSpc>
              <a:spcBef>
                <a:spcPts val="800"/>
              </a:spcBef>
              <a:buNone/>
              <a:tabLst>
                <a:tab pos="0" algn="l"/>
              </a:tabLst>
            </a:pPr>
            <a:r>
              <a:rPr lang="da-DK" sz="1500" b="0" strike="noStrike" spc="-1">
                <a:solidFill>
                  <a:srgbClr val="ED7D31"/>
                </a:solidFill>
                <a:latin typeface="Calibri"/>
                <a:ea typeface="Calibri"/>
              </a:rPr>
              <a:t>Orange:  </a:t>
            </a:r>
            <a:br>
              <a:rPr sz="1400"/>
            </a:br>
            <a:r>
              <a:rPr lang="da-DK" sz="1400" b="0" strike="noStrike" spc="-1">
                <a:solidFill>
                  <a:srgbClr val="000000"/>
                </a:solidFill>
                <a:latin typeface="Calibri"/>
                <a:ea typeface="Calibri"/>
              </a:rPr>
              <a:t>Patienten skal tilses inden for 15 minutter </a:t>
            </a:r>
            <a:br>
              <a:rPr sz="1400"/>
            </a:br>
            <a:r>
              <a:rPr lang="da-DK" sz="1400" b="0" strike="noStrike" spc="-1">
                <a:solidFill>
                  <a:srgbClr val="000000"/>
                </a:solidFill>
                <a:latin typeface="Calibri"/>
                <a:ea typeface="Calibri"/>
              </a:rPr>
              <a:t> </a:t>
            </a:r>
            <a:endParaRPr lang="da-DK" sz="1400" b="0" strike="noStrike" spc="-1">
              <a:latin typeface="Arial" panose="020B0604020202020204"/>
            </a:endParaRPr>
          </a:p>
          <a:p>
            <a:pPr>
              <a:lnSpc>
                <a:spcPct val="90000"/>
              </a:lnSpc>
              <a:spcBef>
                <a:spcPts val="800"/>
              </a:spcBef>
              <a:buNone/>
              <a:tabLst>
                <a:tab pos="0" algn="l"/>
              </a:tabLst>
            </a:pPr>
            <a:r>
              <a:rPr lang="da-DK" sz="1500" b="0" strike="noStrike" spc="-1">
                <a:solidFill>
                  <a:srgbClr val="FFFF00"/>
                </a:solidFill>
                <a:latin typeface="Calibri"/>
                <a:ea typeface="Calibri"/>
              </a:rPr>
              <a:t>Gul:  </a:t>
            </a:r>
            <a:br>
              <a:rPr sz="1400"/>
            </a:br>
            <a:r>
              <a:rPr lang="da-DK" sz="1400" b="0" strike="noStrike" spc="-1">
                <a:solidFill>
                  <a:srgbClr val="000000"/>
                </a:solidFill>
                <a:latin typeface="Calibri"/>
                <a:ea typeface="Calibri"/>
              </a:rPr>
              <a:t>Patienten skal tilses inden for 1 time</a:t>
            </a:r>
            <a:br>
              <a:rPr sz="1400"/>
            </a:br>
            <a:r>
              <a:rPr lang="da-DK" sz="1400" b="0" strike="noStrike" spc="-1">
                <a:solidFill>
                  <a:srgbClr val="000000"/>
                </a:solidFill>
                <a:latin typeface="Calibri"/>
                <a:ea typeface="Calibri"/>
              </a:rPr>
              <a:t> </a:t>
            </a:r>
            <a:endParaRPr lang="da-DK" sz="1400" b="0" strike="noStrike" spc="-1">
              <a:latin typeface="Arial" panose="020B0604020202020204"/>
            </a:endParaRPr>
          </a:p>
          <a:p>
            <a:pPr>
              <a:lnSpc>
                <a:spcPct val="90000"/>
              </a:lnSpc>
              <a:spcBef>
                <a:spcPts val="800"/>
              </a:spcBef>
              <a:buNone/>
              <a:tabLst>
                <a:tab pos="0" algn="l"/>
              </a:tabLst>
            </a:pPr>
            <a:r>
              <a:rPr lang="da-DK" sz="1500" b="0" strike="noStrike" spc="-1">
                <a:solidFill>
                  <a:srgbClr val="00B050"/>
                </a:solidFill>
                <a:latin typeface="Calibri"/>
                <a:ea typeface="Calibri"/>
              </a:rPr>
              <a:t>Grøn: </a:t>
            </a:r>
            <a:br>
              <a:rPr sz="1400"/>
            </a:br>
            <a:r>
              <a:rPr lang="da-DK" sz="1400" b="0" strike="noStrike" spc="-1">
                <a:solidFill>
                  <a:srgbClr val="000000"/>
                </a:solidFill>
                <a:latin typeface="Calibri"/>
                <a:ea typeface="Calibri"/>
              </a:rPr>
              <a:t>Patienten skal tilses inden for 4 timer</a:t>
            </a:r>
            <a:br>
              <a:rPr sz="1400"/>
            </a:br>
            <a:r>
              <a:rPr lang="da-DK" sz="1400" b="0" strike="noStrike" spc="-1">
                <a:solidFill>
                  <a:srgbClr val="000000"/>
                </a:solidFill>
                <a:latin typeface="Calibri"/>
                <a:ea typeface="Calibri"/>
              </a:rPr>
              <a:t> </a:t>
            </a:r>
            <a:endParaRPr lang="da-DK" sz="1400" b="0" strike="noStrike" spc="-1">
              <a:latin typeface="Arial" panose="020B0604020202020204"/>
            </a:endParaRPr>
          </a:p>
          <a:p>
            <a:pPr>
              <a:lnSpc>
                <a:spcPct val="90000"/>
              </a:lnSpc>
              <a:spcBef>
                <a:spcPts val="800"/>
              </a:spcBef>
              <a:buNone/>
              <a:tabLst>
                <a:tab pos="0" algn="l"/>
              </a:tabLst>
            </a:pPr>
            <a:r>
              <a:rPr lang="da-DK" sz="1500" b="0" strike="noStrike" spc="-1">
                <a:solidFill>
                  <a:srgbClr val="0070C0"/>
                </a:solidFill>
                <a:latin typeface="Calibri"/>
                <a:ea typeface="Calibri"/>
              </a:rPr>
              <a:t>Blå: </a:t>
            </a:r>
            <a:br>
              <a:rPr sz="1400"/>
            </a:br>
            <a:r>
              <a:rPr lang="da-DK" sz="1400" b="0" strike="noStrike" spc="-1">
                <a:solidFill>
                  <a:srgbClr val="000000"/>
                </a:solidFill>
                <a:latin typeface="Calibri"/>
                <a:ea typeface="Calibri"/>
              </a:rPr>
              <a:t>Patienten har en skade, der forventes færdigbehandlet. </a:t>
            </a:r>
            <a:br>
              <a:rPr sz="1400"/>
            </a:br>
            <a:r>
              <a:rPr lang="da-DK" sz="1400" b="0" strike="noStrike" spc="-1">
                <a:solidFill>
                  <a:srgbClr val="000000"/>
                </a:solidFill>
                <a:latin typeface="Calibri"/>
                <a:ea typeface="Calibri"/>
              </a:rPr>
              <a:t>Der er en målsætning om, at patienten skal starte behandling inden for 6 timer</a:t>
            </a:r>
            <a:endParaRPr lang="da-DK" sz="1400" b="0" strike="noStrike" spc="-1">
              <a:latin typeface="Arial" panose="020B0604020202020204"/>
            </a:endParaRPr>
          </a:p>
          <a:p>
            <a:pPr marL="177800" indent="-184150">
              <a:lnSpc>
                <a:spcPct val="90000"/>
              </a:lnSpc>
              <a:spcBef>
                <a:spcPts val="800"/>
              </a:spcBef>
              <a:buClr>
                <a:srgbClr val="000000"/>
              </a:buClr>
              <a:buFont typeface="Arial" panose="020B0604020202020204"/>
              <a:buChar char="•"/>
              <a:tabLst>
                <a:tab pos="0" algn="l"/>
              </a:tabLst>
            </a:pPr>
            <a:r>
              <a:rPr lang="da-DK" sz="1100" b="0" strike="noStrike" spc="-1">
                <a:solidFill>
                  <a:srgbClr val="000000"/>
                </a:solidFill>
                <a:latin typeface="Calibri"/>
                <a:ea typeface="Calibri"/>
              </a:rPr>
              <a:t> </a:t>
            </a:r>
            <a:endParaRPr lang="da-DK" sz="1100" b="0" strike="noStrike" spc="-1">
              <a:latin typeface="Arial" panose="020B0604020202020204"/>
            </a:endParaRPr>
          </a:p>
        </p:txBody>
      </p:sp>
      <p:pic>
        <p:nvPicPr>
          <p:cNvPr id="473" name="Google Shape;426;p55"/>
          <p:cNvPicPr/>
          <p:nvPr/>
        </p:nvPicPr>
        <p:blipFill>
          <a:blip r:embed="rId1"/>
          <a:stretch>
            <a:fillRect/>
          </a:stretch>
        </p:blipFill>
        <p:spPr>
          <a:xfrm>
            <a:off x="4121280" y="874440"/>
            <a:ext cx="4778280" cy="3261240"/>
          </a:xfrm>
          <a:prstGeom prst="rect">
            <a:avLst/>
          </a:prstGeom>
          <a:ln w="0">
            <a:noFill/>
          </a:ln>
        </p:spPr>
      </p:pic>
      <p:grpSp>
        <p:nvGrpSpPr>
          <p:cNvPr id="474" name="Google Shape;427;p55"/>
          <p:cNvGrpSpPr/>
          <p:nvPr/>
        </p:nvGrpSpPr>
        <p:grpSpPr>
          <a:xfrm>
            <a:off x="-9000" y="5053680"/>
            <a:ext cx="9160200" cy="92160"/>
            <a:chOff x="-9000" y="5053680"/>
            <a:chExt cx="9160200" cy="92160"/>
          </a:xfrm>
        </p:grpSpPr>
        <p:sp>
          <p:nvSpPr>
            <p:cNvPr id="475" name="Google Shape;428;p55"/>
            <p:cNvSpPr/>
            <p:nvPr/>
          </p:nvSpPr>
          <p:spPr>
            <a:xfrm rot="5400000" flipH="1">
              <a:off x="4521960" y="522000"/>
              <a:ext cx="92160" cy="915516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5B9BD5"/>
                </a:gs>
                <a:gs pos="100000">
                  <a:srgbClr val="ED7D31"/>
                </a:gs>
              </a:gsLst>
              <a:lin ang="14394000"/>
            </a:gradFill>
            <a:ln w="0">
              <a:noFill/>
            </a:ln>
          </p:spPr>
          <p:style>
            <a:lnRef idx="0">
              <a:srgbClr val="FFFFFF"/>
            </a:lnRef>
            <a:fillRef idx="0">
              <a:srgbClr val="FFFFFF"/>
            </a:fillRef>
            <a:effectRef idx="0">
              <a:srgbClr val="FFFFFF"/>
            </a:effectRef>
            <a:fontRef idx="minor"/>
          </p:style>
        </p:sp>
        <p:sp>
          <p:nvSpPr>
            <p:cNvPr id="476" name="Google Shape;429;p55"/>
            <p:cNvSpPr/>
            <p:nvPr/>
          </p:nvSpPr>
          <p:spPr>
            <a:xfrm rot="16200000">
              <a:off x="6882120" y="2876760"/>
              <a:ext cx="92160" cy="444564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9DC3E6"/>
                </a:gs>
              </a:gsLst>
              <a:lin ang="16800000"/>
            </a:gradFill>
            <a:ln w="0">
              <a:noFill/>
            </a:ln>
          </p:spPr>
          <p:style>
            <a:lnRef idx="0">
              <a:srgbClr val="FFFFFF"/>
            </a:lnRef>
            <a:fillRef idx="0">
              <a:srgbClr val="FFFFFF"/>
            </a:fillRef>
            <a:effectRef idx="0">
              <a:srgbClr val="FFFFFF"/>
            </a:effectRef>
            <a:fontRef idx="minor"/>
          </p:style>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animEffect transition="in" filter="fade">
                                      <p:cBhvr additive="repl">
                                        <p:cTn id="7" dur="1"/>
                                        <p:tgtEl>
                                          <p:spTgt spid="4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2">
                                            <p:txEl>
                                              <p:pRg st="1" end="1"/>
                                            </p:txEl>
                                          </p:spTgt>
                                        </p:tgtEl>
                                        <p:attrNameLst>
                                          <p:attrName>style.visibility</p:attrName>
                                        </p:attrNameLst>
                                      </p:cBhvr>
                                      <p:to>
                                        <p:strVal val="visible"/>
                                      </p:to>
                                    </p:set>
                                    <p:animEffect transition="in" filter="fade">
                                      <p:cBhvr additive="repl">
                                        <p:cTn id="12" dur="1"/>
                                        <p:tgtEl>
                                          <p:spTgt spid="4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2">
                                            <p:txEl>
                                              <p:pRg st="2" end="2"/>
                                            </p:txEl>
                                          </p:spTgt>
                                        </p:tgtEl>
                                        <p:attrNameLst>
                                          <p:attrName>style.visibility</p:attrName>
                                        </p:attrNameLst>
                                      </p:cBhvr>
                                      <p:to>
                                        <p:strVal val="visible"/>
                                      </p:to>
                                    </p:set>
                                    <p:animEffect transition="in" filter="fade">
                                      <p:cBhvr additive="repl">
                                        <p:cTn id="17" dur="1"/>
                                        <p:tgtEl>
                                          <p:spTgt spid="4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2">
                                            <p:txEl>
                                              <p:pRg st="3" end="3"/>
                                            </p:txEl>
                                          </p:spTgt>
                                        </p:tgtEl>
                                        <p:attrNameLst>
                                          <p:attrName>style.visibility</p:attrName>
                                        </p:attrNameLst>
                                      </p:cBhvr>
                                      <p:to>
                                        <p:strVal val="visible"/>
                                      </p:to>
                                    </p:set>
                                    <p:animEffect transition="in" filter="fade">
                                      <p:cBhvr additive="repl">
                                        <p:cTn id="22" dur="1"/>
                                        <p:tgtEl>
                                          <p:spTgt spid="47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2">
                                            <p:txEl>
                                              <p:pRg st="4" end="4"/>
                                            </p:txEl>
                                          </p:spTgt>
                                        </p:tgtEl>
                                        <p:attrNameLst>
                                          <p:attrName>style.visibility</p:attrName>
                                        </p:attrNameLst>
                                      </p:cBhvr>
                                      <p:to>
                                        <p:strVal val="visible"/>
                                      </p:to>
                                    </p:set>
                                    <p:animEffect transition="in" filter="fade">
                                      <p:cBhvr additive="repl">
                                        <p:cTn id="27" dur="1"/>
                                        <p:tgtEl>
                                          <p:spTgt spid="47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2">
                                            <p:txEl>
                                              <p:pRg st="5" end="5"/>
                                            </p:txEl>
                                          </p:spTgt>
                                        </p:tgtEl>
                                        <p:attrNameLst>
                                          <p:attrName>style.visibility</p:attrName>
                                        </p:attrNameLst>
                                      </p:cBhvr>
                                      <p:to>
                                        <p:strVal val="visible"/>
                                      </p:to>
                                    </p:set>
                                    <p:animEffect transition="in" filter="fade">
                                      <p:cBhvr additive="repl">
                                        <p:cTn id="32" dur="1"/>
                                        <p:tgtEl>
                                          <p:spTgt spid="47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Google Shape;435;p56"/>
          <p:cNvPicPr/>
          <p:nvPr/>
        </p:nvPicPr>
        <p:blipFill>
          <a:blip r:embed="rId1"/>
          <a:stretch>
            <a:fillRect/>
          </a:stretch>
        </p:blipFill>
        <p:spPr>
          <a:xfrm rot="20825400">
            <a:off x="5028120" y="2163960"/>
            <a:ext cx="3770640" cy="2515680"/>
          </a:xfrm>
          <a:prstGeom prst="rect">
            <a:avLst/>
          </a:prstGeom>
          <a:ln w="0">
            <a:noFill/>
          </a:ln>
        </p:spPr>
      </p:pic>
      <p:sp>
        <p:nvSpPr>
          <p:cNvPr id="478" name="Google Shape;436;p56"/>
          <p:cNvSpPr/>
          <p:nvPr/>
        </p:nvSpPr>
        <p:spPr>
          <a:xfrm>
            <a:off x="628560" y="273960"/>
            <a:ext cx="7886520" cy="9939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300" b="0" strike="noStrike" spc="-1">
                <a:solidFill>
                  <a:srgbClr val="000000"/>
                </a:solidFill>
                <a:latin typeface="Calibri"/>
                <a:ea typeface="Calibri"/>
              </a:rPr>
              <a:t>ABCDE</a:t>
            </a:r>
            <a:endParaRPr lang="da-DK" sz="3300" b="0" strike="noStrike" spc="-1">
              <a:latin typeface="Arial" panose="020B0604020202020204"/>
            </a:endParaRPr>
          </a:p>
        </p:txBody>
      </p:sp>
      <p:sp>
        <p:nvSpPr>
          <p:cNvPr id="479" name="Google Shape;437;p56"/>
          <p:cNvSpPr/>
          <p:nvPr/>
        </p:nvSpPr>
        <p:spPr>
          <a:xfrm>
            <a:off x="628560" y="1187640"/>
            <a:ext cx="7886520" cy="388152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fontScale="92000"/>
          </a:bodyPr>
          <a:p>
            <a:pPr marL="177800" indent="-170815">
              <a:lnSpc>
                <a:spcPct val="150000"/>
              </a:lnSpc>
              <a:buClr>
                <a:srgbClr val="000000"/>
              </a:buClr>
              <a:buFont typeface="Arial" panose="020B0604020202020204"/>
              <a:buChar char="•"/>
            </a:pPr>
            <a:r>
              <a:rPr lang="da-DK" sz="1500" b="0" strike="noStrike" spc="-1">
                <a:solidFill>
                  <a:srgbClr val="000000"/>
                </a:solidFill>
                <a:latin typeface="Calibri"/>
                <a:ea typeface="Calibri"/>
              </a:rPr>
              <a:t>ABCDE-gennemgang er en systematisk måde at tilgå akut syge patienter</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Hvorfor den rækkefølge?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A = Airway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B = Breathing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C = Circulation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D = Disability </a:t>
            </a:r>
            <a:endParaRPr lang="da-DK" sz="1500" b="0" strike="noStrike" spc="-1">
              <a:latin typeface="Arial" panose="020B0604020202020204"/>
            </a:endParaRPr>
          </a:p>
          <a:p>
            <a:pPr marL="177800" indent="-170815">
              <a:lnSpc>
                <a:spcPct val="15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E = Exposure/environment </a:t>
            </a:r>
            <a:endParaRPr lang="da-DK" sz="1500" b="0" strike="noStrike" spc="-1">
              <a:latin typeface="Arial" panose="020B0604020202020204"/>
            </a:endParaRPr>
          </a:p>
          <a:p>
            <a:pPr>
              <a:lnSpc>
                <a:spcPct val="150000"/>
              </a:lnSpc>
              <a:spcBef>
                <a:spcPts val="800"/>
              </a:spcBef>
              <a:buNone/>
              <a:tabLst>
                <a:tab pos="0" algn="l"/>
              </a:tabLst>
            </a:pPr>
            <a:r>
              <a:rPr lang="da-DK" sz="2500" b="0" strike="noStrike" spc="-1">
                <a:solidFill>
                  <a:srgbClr val="000000"/>
                </a:solidFill>
                <a:latin typeface="Calibri"/>
                <a:ea typeface="Calibri"/>
              </a:rPr>
              <a:t> </a:t>
            </a:r>
            <a:endParaRPr lang="da-DK" sz="25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xEl>
                                              <p:pRg st="0" end="0"/>
                                            </p:txEl>
                                          </p:spTgt>
                                        </p:tgtEl>
                                        <p:attrNameLst>
                                          <p:attrName>style.visibility</p:attrName>
                                        </p:attrNameLst>
                                      </p:cBhvr>
                                      <p:to>
                                        <p:strVal val="visible"/>
                                      </p:to>
                                    </p:set>
                                    <p:animEffect transition="in" filter="fade">
                                      <p:cBhvr additive="repl">
                                        <p:cTn id="7" dur="1"/>
                                        <p:tgtEl>
                                          <p:spTgt spid="4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9">
                                            <p:txEl>
                                              <p:pRg st="1" end="1"/>
                                            </p:txEl>
                                          </p:spTgt>
                                        </p:tgtEl>
                                        <p:attrNameLst>
                                          <p:attrName>style.visibility</p:attrName>
                                        </p:attrNameLst>
                                      </p:cBhvr>
                                      <p:to>
                                        <p:strVal val="visible"/>
                                      </p:to>
                                    </p:set>
                                    <p:animEffect transition="in" filter="fade">
                                      <p:cBhvr additive="repl">
                                        <p:cTn id="12" dur="1"/>
                                        <p:tgtEl>
                                          <p:spTgt spid="4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9">
                                            <p:txEl>
                                              <p:pRg st="2" end="2"/>
                                            </p:txEl>
                                          </p:spTgt>
                                        </p:tgtEl>
                                        <p:attrNameLst>
                                          <p:attrName>style.visibility</p:attrName>
                                        </p:attrNameLst>
                                      </p:cBhvr>
                                      <p:to>
                                        <p:strVal val="visible"/>
                                      </p:to>
                                    </p:set>
                                    <p:animEffect transition="in" filter="fade">
                                      <p:cBhvr additive="repl">
                                        <p:cTn id="17" dur="1"/>
                                        <p:tgtEl>
                                          <p:spTgt spid="4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9">
                                            <p:txEl>
                                              <p:pRg st="3" end="3"/>
                                            </p:txEl>
                                          </p:spTgt>
                                        </p:tgtEl>
                                        <p:attrNameLst>
                                          <p:attrName>style.visibility</p:attrName>
                                        </p:attrNameLst>
                                      </p:cBhvr>
                                      <p:to>
                                        <p:strVal val="visible"/>
                                      </p:to>
                                    </p:set>
                                    <p:animEffect transition="in" filter="fade">
                                      <p:cBhvr additive="repl">
                                        <p:cTn id="22" dur="1"/>
                                        <p:tgtEl>
                                          <p:spTgt spid="4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9">
                                            <p:txEl>
                                              <p:pRg st="4" end="4"/>
                                            </p:txEl>
                                          </p:spTgt>
                                        </p:tgtEl>
                                        <p:attrNameLst>
                                          <p:attrName>style.visibility</p:attrName>
                                        </p:attrNameLst>
                                      </p:cBhvr>
                                      <p:to>
                                        <p:strVal val="visible"/>
                                      </p:to>
                                    </p:set>
                                    <p:animEffect transition="in" filter="fade">
                                      <p:cBhvr additive="repl">
                                        <p:cTn id="27" dur="1"/>
                                        <p:tgtEl>
                                          <p:spTgt spid="4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9">
                                            <p:txEl>
                                              <p:pRg st="5" end="5"/>
                                            </p:txEl>
                                          </p:spTgt>
                                        </p:tgtEl>
                                        <p:attrNameLst>
                                          <p:attrName>style.visibility</p:attrName>
                                        </p:attrNameLst>
                                      </p:cBhvr>
                                      <p:to>
                                        <p:strVal val="visible"/>
                                      </p:to>
                                    </p:set>
                                    <p:animEffect transition="in" filter="fade">
                                      <p:cBhvr additive="repl">
                                        <p:cTn id="32" dur="1"/>
                                        <p:tgtEl>
                                          <p:spTgt spid="4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9">
                                            <p:txEl>
                                              <p:pRg st="6" end="6"/>
                                            </p:txEl>
                                          </p:spTgt>
                                        </p:tgtEl>
                                        <p:attrNameLst>
                                          <p:attrName>style.visibility</p:attrName>
                                        </p:attrNameLst>
                                      </p:cBhvr>
                                      <p:to>
                                        <p:strVal val="visible"/>
                                      </p:to>
                                    </p:set>
                                    <p:animEffect transition="in" filter="fade">
                                      <p:cBhvr additive="repl">
                                        <p:cTn id="37" dur="1"/>
                                        <p:tgtEl>
                                          <p:spTgt spid="4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79">
                                            <p:txEl>
                                              <p:pRg st="7" end="7"/>
                                            </p:txEl>
                                          </p:spTgt>
                                        </p:tgtEl>
                                        <p:attrNameLst>
                                          <p:attrName>style.visibility</p:attrName>
                                        </p:attrNameLst>
                                      </p:cBhvr>
                                      <p:to>
                                        <p:strVal val="visible"/>
                                      </p:to>
                                    </p:set>
                                    <p:animEffect transition="in" filter="fade">
                                      <p:cBhvr additive="repl">
                                        <p:cTn id="42" dur="1"/>
                                        <p:tgtEl>
                                          <p:spTgt spid="4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79">
                                            <p:txEl>
                                              <p:pRg st="8" end="8"/>
                                            </p:txEl>
                                          </p:spTgt>
                                        </p:tgtEl>
                                        <p:attrNameLst>
                                          <p:attrName>style.visibility</p:attrName>
                                        </p:attrNameLst>
                                      </p:cBhvr>
                                      <p:to>
                                        <p:strVal val="visible"/>
                                      </p:to>
                                    </p:set>
                                    <p:animEffect transition="in" filter="fade">
                                      <p:cBhvr additive="repl">
                                        <p:cTn id="47" dur="1"/>
                                        <p:tgtEl>
                                          <p:spTgt spid="479">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Google Shape;442;p57"/>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81" name="Google Shape;443;p57"/>
          <p:cNvSpPr/>
          <p:nvPr/>
        </p:nvSpPr>
        <p:spPr>
          <a:xfrm>
            <a:off x="852480" y="376560"/>
            <a:ext cx="3992760" cy="739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600" b="0" strike="noStrike" spc="-1">
                <a:solidFill>
                  <a:srgbClr val="000000"/>
                </a:solidFill>
                <a:latin typeface="Calibri"/>
                <a:ea typeface="Calibri"/>
              </a:rPr>
              <a:t>A – Airway </a:t>
            </a:r>
            <a:endParaRPr lang="da-DK" sz="3600" b="0" strike="noStrike" spc="-1">
              <a:latin typeface="Arial" panose="020B0604020202020204"/>
            </a:endParaRPr>
          </a:p>
        </p:txBody>
      </p:sp>
      <p:sp>
        <p:nvSpPr>
          <p:cNvPr id="482" name="Google Shape;444;p57"/>
          <p:cNvSpPr/>
          <p:nvPr/>
        </p:nvSpPr>
        <p:spPr>
          <a:xfrm>
            <a:off x="585720" y="1493280"/>
            <a:ext cx="3985920" cy="31683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0815">
              <a:lnSpc>
                <a:spcPct val="90000"/>
              </a:lnSpc>
              <a:buClr>
                <a:srgbClr val="000000"/>
              </a:buClr>
              <a:buFont typeface="Arial" panose="020B0604020202020204"/>
              <a:buChar char="•"/>
            </a:pPr>
            <a:r>
              <a:rPr lang="da-DK" sz="2100" b="0" strike="noStrike" spc="-1">
                <a:solidFill>
                  <a:srgbClr val="000000"/>
                </a:solidFill>
                <a:latin typeface="Calibri"/>
                <a:ea typeface="Calibri"/>
              </a:rPr>
              <a:t>Tjek om der er fri og sikker luftvej</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 </a:t>
            </a:r>
            <a:r>
              <a:rPr lang="da-DK" sz="1800" b="0" strike="noStrike" spc="-1">
                <a:solidFill>
                  <a:srgbClr val="000000"/>
                </a:solidFill>
                <a:latin typeface="Calibri"/>
                <a:ea typeface="Calibri"/>
              </a:rPr>
              <a:t>Hvordan?</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Se – føl – lyt </a:t>
            </a:r>
            <a:endParaRPr lang="da-DK" sz="18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Hvad er en fri og sikker luftvej?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Astma i exa med stridor?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KOL i exa?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Fremmedlegeme?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Hvornår skal man intubere? </a:t>
            </a:r>
            <a:endParaRPr lang="da-DK" sz="2100" b="0" strike="noStrike" spc="-1">
              <a:latin typeface="Arial" panose="020B0604020202020204"/>
            </a:endParaRPr>
          </a:p>
          <a:p>
            <a:pPr marL="863600" lvl="2"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GCS under 9 </a:t>
            </a:r>
            <a:endParaRPr lang="da-DK" sz="2100" b="0" strike="noStrike" spc="-1">
              <a:latin typeface="Arial" panose="020B0604020202020204"/>
            </a:endParaRPr>
          </a:p>
        </p:txBody>
      </p:sp>
      <p:sp>
        <p:nvSpPr>
          <p:cNvPr id="483" name="Google Shape;445;p57"/>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484" name="Google Shape;446;p57"/>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485" name="Google Shape;447;p57"/>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486" name="Google Shape;448;p57"/>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487" name="Google Shape;449;p57"/>
          <p:cNvPicPr/>
          <p:nvPr/>
        </p:nvPicPr>
        <p:blipFill>
          <a:blip r:embed="rId1"/>
          <a:stretch>
            <a:fillRect/>
          </a:stretch>
        </p:blipFill>
        <p:spPr>
          <a:xfrm>
            <a:off x="4974120" y="1314000"/>
            <a:ext cx="3652560" cy="273924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2">
                                            <p:txEl>
                                              <p:pRg st="0" end="0"/>
                                            </p:txEl>
                                          </p:spTgt>
                                        </p:tgtEl>
                                        <p:attrNameLst>
                                          <p:attrName>style.visibility</p:attrName>
                                        </p:attrNameLst>
                                      </p:cBhvr>
                                      <p:to>
                                        <p:strVal val="visible"/>
                                      </p:to>
                                    </p:set>
                                    <p:animEffect transition="in" filter="fade">
                                      <p:cBhvr additive="repl">
                                        <p:cTn id="7" dur="1"/>
                                        <p:tgtEl>
                                          <p:spTgt spid="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2">
                                            <p:txEl>
                                              <p:pRg st="1" end="1"/>
                                            </p:txEl>
                                          </p:spTgt>
                                        </p:tgtEl>
                                        <p:attrNameLst>
                                          <p:attrName>style.visibility</p:attrName>
                                        </p:attrNameLst>
                                      </p:cBhvr>
                                      <p:to>
                                        <p:strVal val="visible"/>
                                      </p:to>
                                    </p:set>
                                    <p:animEffect transition="in" filter="fade">
                                      <p:cBhvr additive="repl">
                                        <p:cTn id="12" dur="1"/>
                                        <p:tgtEl>
                                          <p:spTgt spid="4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2">
                                            <p:txEl>
                                              <p:pRg st="2" end="2"/>
                                            </p:txEl>
                                          </p:spTgt>
                                        </p:tgtEl>
                                        <p:attrNameLst>
                                          <p:attrName>style.visibility</p:attrName>
                                        </p:attrNameLst>
                                      </p:cBhvr>
                                      <p:to>
                                        <p:strVal val="visible"/>
                                      </p:to>
                                    </p:set>
                                    <p:animEffect transition="in" filter="fade">
                                      <p:cBhvr additive="repl">
                                        <p:cTn id="17" dur="1"/>
                                        <p:tgtEl>
                                          <p:spTgt spid="4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2">
                                            <p:txEl>
                                              <p:pRg st="3" end="3"/>
                                            </p:txEl>
                                          </p:spTgt>
                                        </p:tgtEl>
                                        <p:attrNameLst>
                                          <p:attrName>style.visibility</p:attrName>
                                        </p:attrNameLst>
                                      </p:cBhvr>
                                      <p:to>
                                        <p:strVal val="visible"/>
                                      </p:to>
                                    </p:set>
                                    <p:animEffect transition="in" filter="fade">
                                      <p:cBhvr additive="repl">
                                        <p:cTn id="22" dur="1"/>
                                        <p:tgtEl>
                                          <p:spTgt spid="48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2">
                                            <p:txEl>
                                              <p:pRg st="4" end="4"/>
                                            </p:txEl>
                                          </p:spTgt>
                                        </p:tgtEl>
                                        <p:attrNameLst>
                                          <p:attrName>style.visibility</p:attrName>
                                        </p:attrNameLst>
                                      </p:cBhvr>
                                      <p:to>
                                        <p:strVal val="visible"/>
                                      </p:to>
                                    </p:set>
                                    <p:animEffect transition="in" filter="fade">
                                      <p:cBhvr additive="repl">
                                        <p:cTn id="27" dur="1"/>
                                        <p:tgtEl>
                                          <p:spTgt spid="48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2">
                                            <p:txEl>
                                              <p:pRg st="5" end="5"/>
                                            </p:txEl>
                                          </p:spTgt>
                                        </p:tgtEl>
                                        <p:attrNameLst>
                                          <p:attrName>style.visibility</p:attrName>
                                        </p:attrNameLst>
                                      </p:cBhvr>
                                      <p:to>
                                        <p:strVal val="visible"/>
                                      </p:to>
                                    </p:set>
                                    <p:animEffect transition="in" filter="fade">
                                      <p:cBhvr additive="repl">
                                        <p:cTn id="32" dur="1"/>
                                        <p:tgtEl>
                                          <p:spTgt spid="48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2">
                                            <p:txEl>
                                              <p:pRg st="6" end="6"/>
                                            </p:txEl>
                                          </p:spTgt>
                                        </p:tgtEl>
                                        <p:attrNameLst>
                                          <p:attrName>style.visibility</p:attrName>
                                        </p:attrNameLst>
                                      </p:cBhvr>
                                      <p:to>
                                        <p:strVal val="visible"/>
                                      </p:to>
                                    </p:set>
                                    <p:animEffect transition="in" filter="fade">
                                      <p:cBhvr additive="repl">
                                        <p:cTn id="37" dur="1"/>
                                        <p:tgtEl>
                                          <p:spTgt spid="48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2">
                                            <p:txEl>
                                              <p:pRg st="7" end="7"/>
                                            </p:txEl>
                                          </p:spTgt>
                                        </p:tgtEl>
                                        <p:attrNameLst>
                                          <p:attrName>style.visibility</p:attrName>
                                        </p:attrNameLst>
                                      </p:cBhvr>
                                      <p:to>
                                        <p:strVal val="visible"/>
                                      </p:to>
                                    </p:set>
                                    <p:animEffect transition="in" filter="fade">
                                      <p:cBhvr additive="repl">
                                        <p:cTn id="42" dur="1"/>
                                        <p:tgtEl>
                                          <p:spTgt spid="48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2">
                                            <p:txEl>
                                              <p:pRg st="8" end="8"/>
                                            </p:txEl>
                                          </p:spTgt>
                                        </p:tgtEl>
                                        <p:attrNameLst>
                                          <p:attrName>style.visibility</p:attrName>
                                        </p:attrNameLst>
                                      </p:cBhvr>
                                      <p:to>
                                        <p:strVal val="visible"/>
                                      </p:to>
                                    </p:set>
                                    <p:animEffect transition="in" filter="fade">
                                      <p:cBhvr additive="repl">
                                        <p:cTn id="47" dur="1"/>
                                        <p:tgtEl>
                                          <p:spTgt spid="482">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Google Shape;454;p58"/>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89" name="Google Shape;455;p58"/>
          <p:cNvSpPr/>
          <p:nvPr/>
        </p:nvSpPr>
        <p:spPr>
          <a:xfrm>
            <a:off x="852480" y="376560"/>
            <a:ext cx="3992760" cy="739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600" b="0" strike="noStrike" spc="-1">
                <a:solidFill>
                  <a:srgbClr val="000000"/>
                </a:solidFill>
                <a:latin typeface="Calibri"/>
                <a:ea typeface="Calibri"/>
              </a:rPr>
              <a:t>B – Breathing </a:t>
            </a:r>
            <a:endParaRPr lang="da-DK" sz="3600" b="0" strike="noStrike" spc="-1">
              <a:latin typeface="Arial" panose="020B0604020202020204"/>
            </a:endParaRPr>
          </a:p>
        </p:txBody>
      </p:sp>
      <p:sp>
        <p:nvSpPr>
          <p:cNvPr id="490" name="Google Shape;456;p58"/>
          <p:cNvSpPr/>
          <p:nvPr/>
        </p:nvSpPr>
        <p:spPr>
          <a:xfrm>
            <a:off x="858600" y="1328040"/>
            <a:ext cx="3985920" cy="35704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7165">
              <a:lnSpc>
                <a:spcPct val="90000"/>
              </a:lnSpc>
              <a:buClr>
                <a:srgbClr val="000000"/>
              </a:buClr>
              <a:buFont typeface="Arial" panose="020B0604020202020204"/>
              <a:buChar char="•"/>
            </a:pPr>
            <a:r>
              <a:rPr lang="da-DK" sz="1800" b="1" strike="noStrike" spc="-1">
                <a:solidFill>
                  <a:srgbClr val="000000"/>
                </a:solidFill>
                <a:latin typeface="Calibri"/>
                <a:ea typeface="Calibri"/>
              </a:rPr>
              <a:t>Vurdering af respirationen </a:t>
            </a:r>
            <a:endParaRPr lang="da-DK" sz="18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Normal vejrtrækning?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Behov for ilt? </a:t>
            </a:r>
            <a:endParaRPr lang="da-DK" sz="15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1800" b="1" strike="noStrike" spc="-1">
                <a:solidFill>
                  <a:srgbClr val="000000"/>
                </a:solidFill>
                <a:latin typeface="Calibri"/>
                <a:ea typeface="Calibri"/>
              </a:rPr>
              <a:t>Hvilke vitale parametre går under B?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RF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SAT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(GCS)</a:t>
            </a:r>
            <a:endParaRPr lang="da-DK" sz="18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1800" b="1" strike="noStrike" spc="-1">
                <a:solidFill>
                  <a:srgbClr val="000000"/>
                </a:solidFill>
                <a:latin typeface="Calibri"/>
                <a:ea typeface="Calibri"/>
              </a:rPr>
              <a:t>Hvilke undersøgelser hører under B?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St. p + evt. perkussion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A-gas </a:t>
            </a:r>
            <a:endParaRPr lang="da-DK" sz="18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Rgt. thorax </a:t>
            </a:r>
            <a:endParaRPr lang="da-DK" sz="1800" b="0" strike="noStrike" spc="-1">
              <a:latin typeface="Arial" panose="020B0604020202020204"/>
            </a:endParaRPr>
          </a:p>
        </p:txBody>
      </p:sp>
      <p:sp>
        <p:nvSpPr>
          <p:cNvPr id="491" name="Google Shape;457;p58"/>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492" name="Google Shape;458;p58"/>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493" name="Google Shape;459;p58"/>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494" name="Google Shape;460;p58"/>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495" name="Google Shape;461;p58"/>
          <p:cNvPicPr/>
          <p:nvPr/>
        </p:nvPicPr>
        <p:blipFill>
          <a:blip r:embed="rId1"/>
          <a:stretch>
            <a:fillRect/>
          </a:stretch>
        </p:blipFill>
        <p:spPr>
          <a:xfrm>
            <a:off x="5306760" y="1019880"/>
            <a:ext cx="3127680" cy="31276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0">
                                            <p:txEl>
                                              <p:pRg st="0" end="0"/>
                                            </p:txEl>
                                          </p:spTgt>
                                        </p:tgtEl>
                                        <p:attrNameLst>
                                          <p:attrName>style.visibility</p:attrName>
                                        </p:attrNameLst>
                                      </p:cBhvr>
                                      <p:to>
                                        <p:strVal val="visible"/>
                                      </p:to>
                                    </p:set>
                                    <p:animEffect transition="in" filter="fade">
                                      <p:cBhvr additive="repl">
                                        <p:cTn id="7" dur="1"/>
                                        <p:tgtEl>
                                          <p:spTgt spid="4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0">
                                            <p:txEl>
                                              <p:pRg st="1" end="1"/>
                                            </p:txEl>
                                          </p:spTgt>
                                        </p:tgtEl>
                                        <p:attrNameLst>
                                          <p:attrName>style.visibility</p:attrName>
                                        </p:attrNameLst>
                                      </p:cBhvr>
                                      <p:to>
                                        <p:strVal val="visible"/>
                                      </p:to>
                                    </p:set>
                                    <p:animEffect transition="in" filter="fade">
                                      <p:cBhvr additive="repl">
                                        <p:cTn id="12" dur="1"/>
                                        <p:tgtEl>
                                          <p:spTgt spid="4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0">
                                            <p:txEl>
                                              <p:pRg st="2" end="2"/>
                                            </p:txEl>
                                          </p:spTgt>
                                        </p:tgtEl>
                                        <p:attrNameLst>
                                          <p:attrName>style.visibility</p:attrName>
                                        </p:attrNameLst>
                                      </p:cBhvr>
                                      <p:to>
                                        <p:strVal val="visible"/>
                                      </p:to>
                                    </p:set>
                                    <p:animEffect transition="in" filter="fade">
                                      <p:cBhvr additive="repl">
                                        <p:cTn id="17" dur="1"/>
                                        <p:tgtEl>
                                          <p:spTgt spid="4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0">
                                            <p:txEl>
                                              <p:pRg st="3" end="3"/>
                                            </p:txEl>
                                          </p:spTgt>
                                        </p:tgtEl>
                                        <p:attrNameLst>
                                          <p:attrName>style.visibility</p:attrName>
                                        </p:attrNameLst>
                                      </p:cBhvr>
                                      <p:to>
                                        <p:strVal val="visible"/>
                                      </p:to>
                                    </p:set>
                                    <p:animEffect transition="in" filter="fade">
                                      <p:cBhvr additive="repl">
                                        <p:cTn id="22" dur="1"/>
                                        <p:tgtEl>
                                          <p:spTgt spid="4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0">
                                            <p:txEl>
                                              <p:pRg st="4" end="4"/>
                                            </p:txEl>
                                          </p:spTgt>
                                        </p:tgtEl>
                                        <p:attrNameLst>
                                          <p:attrName>style.visibility</p:attrName>
                                        </p:attrNameLst>
                                      </p:cBhvr>
                                      <p:to>
                                        <p:strVal val="visible"/>
                                      </p:to>
                                    </p:set>
                                    <p:animEffect transition="in" filter="fade">
                                      <p:cBhvr additive="repl">
                                        <p:cTn id="27" dur="1"/>
                                        <p:tgtEl>
                                          <p:spTgt spid="4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xEl>
                                              <p:pRg st="5" end="5"/>
                                            </p:txEl>
                                          </p:spTgt>
                                        </p:tgtEl>
                                        <p:attrNameLst>
                                          <p:attrName>style.visibility</p:attrName>
                                        </p:attrNameLst>
                                      </p:cBhvr>
                                      <p:to>
                                        <p:strVal val="visible"/>
                                      </p:to>
                                    </p:set>
                                    <p:animEffect transition="in" filter="fade">
                                      <p:cBhvr additive="repl">
                                        <p:cTn id="32" dur="1"/>
                                        <p:tgtEl>
                                          <p:spTgt spid="49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0">
                                            <p:txEl>
                                              <p:pRg st="6" end="6"/>
                                            </p:txEl>
                                          </p:spTgt>
                                        </p:tgtEl>
                                        <p:attrNameLst>
                                          <p:attrName>style.visibility</p:attrName>
                                        </p:attrNameLst>
                                      </p:cBhvr>
                                      <p:to>
                                        <p:strVal val="visible"/>
                                      </p:to>
                                    </p:set>
                                    <p:animEffect transition="in" filter="fade">
                                      <p:cBhvr additive="repl">
                                        <p:cTn id="37" dur="1"/>
                                        <p:tgtEl>
                                          <p:spTgt spid="49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0">
                                            <p:txEl>
                                              <p:pRg st="7" end="7"/>
                                            </p:txEl>
                                          </p:spTgt>
                                        </p:tgtEl>
                                        <p:attrNameLst>
                                          <p:attrName>style.visibility</p:attrName>
                                        </p:attrNameLst>
                                      </p:cBhvr>
                                      <p:to>
                                        <p:strVal val="visible"/>
                                      </p:to>
                                    </p:set>
                                    <p:animEffect transition="in" filter="fade">
                                      <p:cBhvr additive="repl">
                                        <p:cTn id="42" dur="1"/>
                                        <p:tgtEl>
                                          <p:spTgt spid="49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0">
                                            <p:txEl>
                                              <p:pRg st="8" end="8"/>
                                            </p:txEl>
                                          </p:spTgt>
                                        </p:tgtEl>
                                        <p:attrNameLst>
                                          <p:attrName>style.visibility</p:attrName>
                                        </p:attrNameLst>
                                      </p:cBhvr>
                                      <p:to>
                                        <p:strVal val="visible"/>
                                      </p:to>
                                    </p:set>
                                    <p:animEffect transition="in" filter="fade">
                                      <p:cBhvr additive="repl">
                                        <p:cTn id="47" dur="1"/>
                                        <p:tgtEl>
                                          <p:spTgt spid="49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0">
                                            <p:txEl>
                                              <p:pRg st="9" end="9"/>
                                            </p:txEl>
                                          </p:spTgt>
                                        </p:tgtEl>
                                        <p:attrNameLst>
                                          <p:attrName>style.visibility</p:attrName>
                                        </p:attrNameLst>
                                      </p:cBhvr>
                                      <p:to>
                                        <p:strVal val="visible"/>
                                      </p:to>
                                    </p:set>
                                    <p:animEffect transition="in" filter="fade">
                                      <p:cBhvr additive="repl">
                                        <p:cTn id="52" dur="1"/>
                                        <p:tgtEl>
                                          <p:spTgt spid="49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0">
                                            <p:txEl>
                                              <p:pRg st="10" end="10"/>
                                            </p:txEl>
                                          </p:spTgt>
                                        </p:tgtEl>
                                        <p:attrNameLst>
                                          <p:attrName>style.visibility</p:attrName>
                                        </p:attrNameLst>
                                      </p:cBhvr>
                                      <p:to>
                                        <p:strVal val="visible"/>
                                      </p:to>
                                    </p:set>
                                    <p:animEffect transition="in" filter="fade">
                                      <p:cBhvr additive="repl">
                                        <p:cTn id="57" dur="1"/>
                                        <p:tgtEl>
                                          <p:spTgt spid="490">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Google Shape;466;p59"/>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497" name="Google Shape;467;p59"/>
          <p:cNvSpPr/>
          <p:nvPr/>
        </p:nvSpPr>
        <p:spPr>
          <a:xfrm>
            <a:off x="852480" y="376560"/>
            <a:ext cx="3992760" cy="739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600" b="0" strike="noStrike" spc="-1">
                <a:solidFill>
                  <a:srgbClr val="000000"/>
                </a:solidFill>
                <a:latin typeface="Calibri"/>
                <a:ea typeface="Calibri"/>
              </a:rPr>
              <a:t>C – Circulation </a:t>
            </a:r>
            <a:endParaRPr lang="da-DK" sz="3600" b="0" strike="noStrike" spc="-1">
              <a:latin typeface="Arial" panose="020B0604020202020204"/>
            </a:endParaRPr>
          </a:p>
        </p:txBody>
      </p:sp>
      <p:sp>
        <p:nvSpPr>
          <p:cNvPr id="498" name="Google Shape;468;p59"/>
          <p:cNvSpPr/>
          <p:nvPr/>
        </p:nvSpPr>
        <p:spPr>
          <a:xfrm>
            <a:off x="858600" y="1404360"/>
            <a:ext cx="3985920" cy="34776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fontScale="90000"/>
          </a:bodyPr>
          <a:p>
            <a:pPr marL="177800" indent="-170815">
              <a:lnSpc>
                <a:spcPct val="90000"/>
              </a:lnSpc>
              <a:buClr>
                <a:srgbClr val="000000"/>
              </a:buClr>
              <a:buFont typeface="Arial" panose="020B0604020202020204"/>
              <a:buChar char="•"/>
            </a:pPr>
            <a:r>
              <a:rPr lang="da-DK" sz="1500" b="1" strike="noStrike" spc="-1">
                <a:solidFill>
                  <a:srgbClr val="000000"/>
                </a:solidFill>
                <a:latin typeface="Calibri"/>
                <a:ea typeface="Calibri"/>
              </a:rPr>
              <a:t>Vurdering af kredsløbet</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Tegn til akut blødning?</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Tegn til shock?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Tegn til sepsis?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Behov for blod eller væske? </a:t>
            </a:r>
            <a:endParaRPr lang="da-DK" sz="15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1500" b="1" strike="noStrike" spc="-1">
                <a:solidFill>
                  <a:srgbClr val="000000"/>
                </a:solidFill>
                <a:latin typeface="Calibri"/>
                <a:ea typeface="Calibri"/>
              </a:rPr>
              <a:t>Hvilke vitale værdier hører under C?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Puls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BT </a:t>
            </a:r>
            <a:endParaRPr lang="da-DK" sz="15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1500" b="1" strike="noStrike" spc="-1">
                <a:solidFill>
                  <a:srgbClr val="000000"/>
                </a:solidFill>
                <a:latin typeface="Calibri"/>
                <a:ea typeface="Calibri"/>
              </a:rPr>
              <a:t>Hvilke undersøgelser hører under C?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St. c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Evt. telemetri/EKG</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Evt. rektaleksploration </a:t>
            </a:r>
            <a:endParaRPr lang="da-DK" sz="15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1500" b="0" strike="noStrike" spc="-1">
                <a:solidFill>
                  <a:srgbClr val="000000"/>
                </a:solidFill>
                <a:latin typeface="Calibri"/>
                <a:ea typeface="Calibri"/>
              </a:rPr>
              <a:t>Evt. CT </a:t>
            </a:r>
            <a:endParaRPr lang="da-DK" sz="1500" b="0" strike="noStrike" spc="-1">
              <a:latin typeface="Arial" panose="020B0604020202020204"/>
            </a:endParaRPr>
          </a:p>
          <a:p>
            <a:pPr marL="520700" lvl="1" indent="-184150">
              <a:lnSpc>
                <a:spcPct val="90000"/>
              </a:lnSpc>
              <a:spcBef>
                <a:spcPts val="400"/>
              </a:spcBef>
              <a:buClr>
                <a:srgbClr val="000000"/>
              </a:buClr>
              <a:buFont typeface="Arial" panose="020B0604020202020204"/>
              <a:buChar char="•"/>
            </a:pPr>
            <a:r>
              <a:rPr lang="da-DK" sz="1100" b="0" strike="noStrike" spc="-1">
                <a:solidFill>
                  <a:srgbClr val="000000"/>
                </a:solidFill>
                <a:latin typeface="Calibri"/>
                <a:ea typeface="Calibri"/>
              </a:rPr>
              <a:t> </a:t>
            </a:r>
            <a:endParaRPr lang="da-DK" sz="1100" b="0" strike="noStrike" spc="-1">
              <a:latin typeface="Arial" panose="020B0604020202020204"/>
            </a:endParaRPr>
          </a:p>
          <a:p>
            <a:pPr marL="520700" lvl="1" indent="-184150">
              <a:lnSpc>
                <a:spcPct val="90000"/>
              </a:lnSpc>
              <a:spcBef>
                <a:spcPts val="400"/>
              </a:spcBef>
              <a:buClr>
                <a:srgbClr val="000000"/>
              </a:buClr>
              <a:buFont typeface="Arial" panose="020B0604020202020204"/>
              <a:buChar char="•"/>
            </a:pPr>
            <a:r>
              <a:rPr lang="da-DK" sz="1100" b="0" strike="noStrike" spc="-1">
                <a:solidFill>
                  <a:srgbClr val="000000"/>
                </a:solidFill>
                <a:latin typeface="Calibri"/>
                <a:ea typeface="Calibri"/>
              </a:rPr>
              <a:t> </a:t>
            </a:r>
            <a:endParaRPr lang="da-DK" sz="1100" b="0" strike="noStrike" spc="-1">
              <a:latin typeface="Arial" panose="020B0604020202020204"/>
            </a:endParaRPr>
          </a:p>
        </p:txBody>
      </p:sp>
      <p:sp>
        <p:nvSpPr>
          <p:cNvPr id="499" name="Google Shape;469;p59"/>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500" name="Google Shape;470;p59"/>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501" name="Google Shape;471;p59"/>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502" name="Google Shape;472;p59"/>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503" name="Google Shape;473;p59"/>
          <p:cNvPicPr/>
          <p:nvPr/>
        </p:nvPicPr>
        <p:blipFill>
          <a:blip r:embed="rId1"/>
          <a:srcRect l="8617" r="10322"/>
          <a:stretch>
            <a:fillRect/>
          </a:stretch>
        </p:blipFill>
        <p:spPr>
          <a:xfrm>
            <a:off x="5306760" y="1292760"/>
            <a:ext cx="3127680" cy="258156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8">
                                            <p:txEl>
                                              <p:pRg st="0" end="0"/>
                                            </p:txEl>
                                          </p:spTgt>
                                        </p:tgtEl>
                                        <p:attrNameLst>
                                          <p:attrName>style.visibility</p:attrName>
                                        </p:attrNameLst>
                                      </p:cBhvr>
                                      <p:to>
                                        <p:strVal val="visible"/>
                                      </p:to>
                                    </p:set>
                                    <p:animEffect transition="in" filter="fade">
                                      <p:cBhvr additive="repl">
                                        <p:cTn id="7" dur="1"/>
                                        <p:tgtEl>
                                          <p:spTgt spid="4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8">
                                            <p:txEl>
                                              <p:pRg st="1" end="1"/>
                                            </p:txEl>
                                          </p:spTgt>
                                        </p:tgtEl>
                                        <p:attrNameLst>
                                          <p:attrName>style.visibility</p:attrName>
                                        </p:attrNameLst>
                                      </p:cBhvr>
                                      <p:to>
                                        <p:strVal val="visible"/>
                                      </p:to>
                                    </p:set>
                                    <p:animEffect transition="in" filter="fade">
                                      <p:cBhvr additive="repl">
                                        <p:cTn id="12" dur="1"/>
                                        <p:tgtEl>
                                          <p:spTgt spid="4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8">
                                            <p:txEl>
                                              <p:pRg st="2" end="2"/>
                                            </p:txEl>
                                          </p:spTgt>
                                        </p:tgtEl>
                                        <p:attrNameLst>
                                          <p:attrName>style.visibility</p:attrName>
                                        </p:attrNameLst>
                                      </p:cBhvr>
                                      <p:to>
                                        <p:strVal val="visible"/>
                                      </p:to>
                                    </p:set>
                                    <p:animEffect transition="in" filter="fade">
                                      <p:cBhvr additive="repl">
                                        <p:cTn id="17" dur="1"/>
                                        <p:tgtEl>
                                          <p:spTgt spid="4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8">
                                            <p:txEl>
                                              <p:pRg st="3" end="3"/>
                                            </p:txEl>
                                          </p:spTgt>
                                        </p:tgtEl>
                                        <p:attrNameLst>
                                          <p:attrName>style.visibility</p:attrName>
                                        </p:attrNameLst>
                                      </p:cBhvr>
                                      <p:to>
                                        <p:strVal val="visible"/>
                                      </p:to>
                                    </p:set>
                                    <p:animEffect transition="in" filter="fade">
                                      <p:cBhvr additive="repl">
                                        <p:cTn id="22" dur="1"/>
                                        <p:tgtEl>
                                          <p:spTgt spid="4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8">
                                            <p:txEl>
                                              <p:pRg st="4" end="4"/>
                                            </p:txEl>
                                          </p:spTgt>
                                        </p:tgtEl>
                                        <p:attrNameLst>
                                          <p:attrName>style.visibility</p:attrName>
                                        </p:attrNameLst>
                                      </p:cBhvr>
                                      <p:to>
                                        <p:strVal val="visible"/>
                                      </p:to>
                                    </p:set>
                                    <p:animEffect transition="in" filter="fade">
                                      <p:cBhvr additive="repl">
                                        <p:cTn id="27" dur="1"/>
                                        <p:tgtEl>
                                          <p:spTgt spid="4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8">
                                            <p:txEl>
                                              <p:pRg st="5" end="5"/>
                                            </p:txEl>
                                          </p:spTgt>
                                        </p:tgtEl>
                                        <p:attrNameLst>
                                          <p:attrName>style.visibility</p:attrName>
                                        </p:attrNameLst>
                                      </p:cBhvr>
                                      <p:to>
                                        <p:strVal val="visible"/>
                                      </p:to>
                                    </p:set>
                                    <p:animEffect transition="in" filter="fade">
                                      <p:cBhvr additive="repl">
                                        <p:cTn id="32" dur="1"/>
                                        <p:tgtEl>
                                          <p:spTgt spid="4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8">
                                            <p:txEl>
                                              <p:pRg st="6" end="6"/>
                                            </p:txEl>
                                          </p:spTgt>
                                        </p:tgtEl>
                                        <p:attrNameLst>
                                          <p:attrName>style.visibility</p:attrName>
                                        </p:attrNameLst>
                                      </p:cBhvr>
                                      <p:to>
                                        <p:strVal val="visible"/>
                                      </p:to>
                                    </p:set>
                                    <p:animEffect transition="in" filter="fade">
                                      <p:cBhvr additive="repl">
                                        <p:cTn id="37" dur="1"/>
                                        <p:tgtEl>
                                          <p:spTgt spid="49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8">
                                            <p:txEl>
                                              <p:pRg st="7" end="7"/>
                                            </p:txEl>
                                          </p:spTgt>
                                        </p:tgtEl>
                                        <p:attrNameLst>
                                          <p:attrName>style.visibility</p:attrName>
                                        </p:attrNameLst>
                                      </p:cBhvr>
                                      <p:to>
                                        <p:strVal val="visible"/>
                                      </p:to>
                                    </p:set>
                                    <p:animEffect transition="in" filter="fade">
                                      <p:cBhvr additive="repl">
                                        <p:cTn id="42" dur="1"/>
                                        <p:tgtEl>
                                          <p:spTgt spid="49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8">
                                            <p:txEl>
                                              <p:pRg st="8" end="8"/>
                                            </p:txEl>
                                          </p:spTgt>
                                        </p:tgtEl>
                                        <p:attrNameLst>
                                          <p:attrName>style.visibility</p:attrName>
                                        </p:attrNameLst>
                                      </p:cBhvr>
                                      <p:to>
                                        <p:strVal val="visible"/>
                                      </p:to>
                                    </p:set>
                                    <p:animEffect transition="in" filter="fade">
                                      <p:cBhvr additive="repl">
                                        <p:cTn id="47" dur="1"/>
                                        <p:tgtEl>
                                          <p:spTgt spid="49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8">
                                            <p:txEl>
                                              <p:pRg st="9" end="9"/>
                                            </p:txEl>
                                          </p:spTgt>
                                        </p:tgtEl>
                                        <p:attrNameLst>
                                          <p:attrName>style.visibility</p:attrName>
                                        </p:attrNameLst>
                                      </p:cBhvr>
                                      <p:to>
                                        <p:strVal val="visible"/>
                                      </p:to>
                                    </p:set>
                                    <p:animEffect transition="in" filter="fade">
                                      <p:cBhvr additive="repl">
                                        <p:cTn id="52" dur="1"/>
                                        <p:tgtEl>
                                          <p:spTgt spid="49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8">
                                            <p:txEl>
                                              <p:pRg st="10" end="10"/>
                                            </p:txEl>
                                          </p:spTgt>
                                        </p:tgtEl>
                                        <p:attrNameLst>
                                          <p:attrName>style.visibility</p:attrName>
                                        </p:attrNameLst>
                                      </p:cBhvr>
                                      <p:to>
                                        <p:strVal val="visible"/>
                                      </p:to>
                                    </p:set>
                                    <p:animEffect transition="in" filter="fade">
                                      <p:cBhvr additive="repl">
                                        <p:cTn id="57" dur="1"/>
                                        <p:tgtEl>
                                          <p:spTgt spid="49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8">
                                            <p:txEl>
                                              <p:pRg st="11" end="11"/>
                                            </p:txEl>
                                          </p:spTgt>
                                        </p:tgtEl>
                                        <p:attrNameLst>
                                          <p:attrName>style.visibility</p:attrName>
                                        </p:attrNameLst>
                                      </p:cBhvr>
                                      <p:to>
                                        <p:strVal val="visible"/>
                                      </p:to>
                                    </p:set>
                                    <p:animEffect transition="in" filter="fade">
                                      <p:cBhvr additive="repl">
                                        <p:cTn id="62" dur="1"/>
                                        <p:tgtEl>
                                          <p:spTgt spid="49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98">
                                            <p:txEl>
                                              <p:pRg st="12" end="12"/>
                                            </p:txEl>
                                          </p:spTgt>
                                        </p:tgtEl>
                                        <p:attrNameLst>
                                          <p:attrName>style.visibility</p:attrName>
                                        </p:attrNameLst>
                                      </p:cBhvr>
                                      <p:to>
                                        <p:strVal val="visible"/>
                                      </p:to>
                                    </p:set>
                                    <p:animEffect transition="in" filter="fade">
                                      <p:cBhvr additive="repl">
                                        <p:cTn id="67" dur="1"/>
                                        <p:tgtEl>
                                          <p:spTgt spid="49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8">
                                            <p:txEl>
                                              <p:pRg st="13" end="13"/>
                                            </p:txEl>
                                          </p:spTgt>
                                        </p:tgtEl>
                                        <p:attrNameLst>
                                          <p:attrName>style.visibility</p:attrName>
                                        </p:attrNameLst>
                                      </p:cBhvr>
                                      <p:to>
                                        <p:strVal val="visible"/>
                                      </p:to>
                                    </p:set>
                                    <p:animEffect transition="in" filter="fade">
                                      <p:cBhvr additive="repl">
                                        <p:cTn id="72" dur="1"/>
                                        <p:tgtEl>
                                          <p:spTgt spid="49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98">
                                            <p:txEl>
                                              <p:pRg st="14" end="14"/>
                                            </p:txEl>
                                          </p:spTgt>
                                        </p:tgtEl>
                                        <p:attrNameLst>
                                          <p:attrName>style.visibility</p:attrName>
                                        </p:attrNameLst>
                                      </p:cBhvr>
                                      <p:to>
                                        <p:strVal val="visible"/>
                                      </p:to>
                                    </p:set>
                                    <p:animEffect transition="in" filter="fade">
                                      <p:cBhvr additive="repl">
                                        <p:cTn id="77" dur="1"/>
                                        <p:tgtEl>
                                          <p:spTgt spid="498">
                                            <p:txEl>
                                              <p:pRg st="14" end="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Google Shape;478;p60"/>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505" name="Google Shape;479;p60"/>
          <p:cNvSpPr/>
          <p:nvPr/>
        </p:nvSpPr>
        <p:spPr>
          <a:xfrm>
            <a:off x="852480" y="376560"/>
            <a:ext cx="3992760" cy="739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600" b="0" strike="noStrike" spc="-1">
                <a:solidFill>
                  <a:srgbClr val="000000"/>
                </a:solidFill>
                <a:latin typeface="Calibri"/>
                <a:ea typeface="Calibri"/>
              </a:rPr>
              <a:t>D- Disability </a:t>
            </a:r>
            <a:endParaRPr lang="da-DK" sz="3600" b="0" strike="noStrike" spc="-1">
              <a:latin typeface="Arial" panose="020B0604020202020204"/>
            </a:endParaRPr>
          </a:p>
        </p:txBody>
      </p:sp>
      <p:sp>
        <p:nvSpPr>
          <p:cNvPr id="506" name="Google Shape;480;p60"/>
          <p:cNvSpPr/>
          <p:nvPr/>
        </p:nvSpPr>
        <p:spPr>
          <a:xfrm>
            <a:off x="858600" y="1452960"/>
            <a:ext cx="3985920" cy="3313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0815">
              <a:lnSpc>
                <a:spcPct val="90000"/>
              </a:lnSpc>
              <a:buClr>
                <a:srgbClr val="000000"/>
              </a:buClr>
              <a:buFont typeface="Arial" panose="020B0604020202020204"/>
              <a:buChar char="•"/>
            </a:pPr>
            <a:r>
              <a:rPr lang="da-DK" sz="2100" b="1" strike="noStrike" spc="-1">
                <a:solidFill>
                  <a:srgbClr val="000000"/>
                </a:solidFill>
                <a:latin typeface="Calibri"/>
                <a:ea typeface="Calibri"/>
              </a:rPr>
              <a:t>Vurdering af bevidsthedsniveau</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GCS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AVPU</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Neurologisk tilstand? </a:t>
            </a:r>
            <a:endParaRPr lang="da-DK" sz="2100" b="0" strike="noStrike" spc="-1">
              <a:latin typeface="Arial" panose="020B0604020202020204"/>
            </a:endParaRPr>
          </a:p>
          <a:p>
            <a:pPr marL="520700" lvl="1" indent="-170815">
              <a:lnSpc>
                <a:spcPct val="90000"/>
              </a:lnSpc>
              <a:spcBef>
                <a:spcPts val="400"/>
              </a:spcBef>
              <a:buClr>
                <a:srgbClr val="000000"/>
              </a:buClr>
              <a:buFont typeface="Arial" panose="020B0604020202020204"/>
              <a:buChar char="•"/>
            </a:pPr>
            <a:r>
              <a:rPr lang="da-DK" sz="2100" b="0" strike="noStrike" spc="-1">
                <a:solidFill>
                  <a:srgbClr val="000000"/>
                </a:solidFill>
                <a:latin typeface="Calibri"/>
                <a:ea typeface="Calibri"/>
              </a:rPr>
              <a:t>Bevægelse af arme og ben?</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Pupiller </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2100" b="0" strike="noStrike" spc="-1">
                <a:solidFill>
                  <a:srgbClr val="000000"/>
                </a:solidFill>
                <a:latin typeface="Calibri"/>
                <a:ea typeface="Calibri"/>
              </a:rPr>
              <a:t>BLODSUKKER!</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 </a:t>
            </a:r>
            <a:endParaRPr lang="da-DK" sz="1500" b="0" strike="noStrike" spc="-1">
              <a:latin typeface="Arial" panose="020B0604020202020204"/>
            </a:endParaRPr>
          </a:p>
        </p:txBody>
      </p:sp>
      <p:sp>
        <p:nvSpPr>
          <p:cNvPr id="507" name="Google Shape;481;p60"/>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508" name="Google Shape;482;p60"/>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509" name="Google Shape;483;p60"/>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510" name="Google Shape;484;p60"/>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511" name="Google Shape;485;p60"/>
          <p:cNvPicPr/>
          <p:nvPr/>
        </p:nvPicPr>
        <p:blipFill>
          <a:blip r:embed="rId1"/>
          <a:stretch>
            <a:fillRect/>
          </a:stretch>
        </p:blipFill>
        <p:spPr>
          <a:xfrm>
            <a:off x="5306760" y="1082520"/>
            <a:ext cx="3127680" cy="3002400"/>
          </a:xfrm>
          <a:prstGeom prst="rect">
            <a:avLst/>
          </a:prstGeom>
          <a:ln w="0">
            <a:noFill/>
          </a:ln>
        </p:spPr>
      </p:pic>
      <p:pic>
        <p:nvPicPr>
          <p:cNvPr id="512" name="Google Shape;486;p60"/>
          <p:cNvPicPr/>
          <p:nvPr/>
        </p:nvPicPr>
        <p:blipFill>
          <a:blip r:embed="rId2"/>
          <a:stretch>
            <a:fillRect/>
          </a:stretch>
        </p:blipFill>
        <p:spPr>
          <a:xfrm>
            <a:off x="3836880" y="3308400"/>
            <a:ext cx="1400040" cy="1714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additive="repl">
                                        <p:cTn id="7" dur="1"/>
                                        <p:tgtEl>
                                          <p:spTgt spid="5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6">
                                            <p:txEl>
                                              <p:pRg st="1" end="1"/>
                                            </p:txEl>
                                          </p:spTgt>
                                        </p:tgtEl>
                                        <p:attrNameLst>
                                          <p:attrName>style.visibility</p:attrName>
                                        </p:attrNameLst>
                                      </p:cBhvr>
                                      <p:to>
                                        <p:strVal val="visible"/>
                                      </p:to>
                                    </p:set>
                                    <p:animEffect transition="in" filter="fade">
                                      <p:cBhvr additive="repl">
                                        <p:cTn id="12" dur="1"/>
                                        <p:tgtEl>
                                          <p:spTgt spid="5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6">
                                            <p:txEl>
                                              <p:pRg st="2" end="2"/>
                                            </p:txEl>
                                          </p:spTgt>
                                        </p:tgtEl>
                                        <p:attrNameLst>
                                          <p:attrName>style.visibility</p:attrName>
                                        </p:attrNameLst>
                                      </p:cBhvr>
                                      <p:to>
                                        <p:strVal val="visible"/>
                                      </p:to>
                                    </p:set>
                                    <p:animEffect transition="in" filter="fade">
                                      <p:cBhvr additive="repl">
                                        <p:cTn id="17" dur="1"/>
                                        <p:tgtEl>
                                          <p:spTgt spid="5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6">
                                            <p:txEl>
                                              <p:pRg st="3" end="3"/>
                                            </p:txEl>
                                          </p:spTgt>
                                        </p:tgtEl>
                                        <p:attrNameLst>
                                          <p:attrName>style.visibility</p:attrName>
                                        </p:attrNameLst>
                                      </p:cBhvr>
                                      <p:to>
                                        <p:strVal val="visible"/>
                                      </p:to>
                                    </p:set>
                                    <p:animEffect transition="in" filter="fade">
                                      <p:cBhvr additive="repl">
                                        <p:cTn id="22" dur="1"/>
                                        <p:tgtEl>
                                          <p:spTgt spid="5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6">
                                            <p:txEl>
                                              <p:pRg st="4" end="4"/>
                                            </p:txEl>
                                          </p:spTgt>
                                        </p:tgtEl>
                                        <p:attrNameLst>
                                          <p:attrName>style.visibility</p:attrName>
                                        </p:attrNameLst>
                                      </p:cBhvr>
                                      <p:to>
                                        <p:strVal val="visible"/>
                                      </p:to>
                                    </p:set>
                                    <p:animEffect transition="in" filter="fade">
                                      <p:cBhvr additive="repl">
                                        <p:cTn id="27" dur="1"/>
                                        <p:tgtEl>
                                          <p:spTgt spid="5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6">
                                            <p:txEl>
                                              <p:pRg st="5" end="5"/>
                                            </p:txEl>
                                          </p:spTgt>
                                        </p:tgtEl>
                                        <p:attrNameLst>
                                          <p:attrName>style.visibility</p:attrName>
                                        </p:attrNameLst>
                                      </p:cBhvr>
                                      <p:to>
                                        <p:strVal val="visible"/>
                                      </p:to>
                                    </p:set>
                                    <p:animEffect transition="in" filter="fade">
                                      <p:cBhvr additive="repl">
                                        <p:cTn id="32" dur="1"/>
                                        <p:tgtEl>
                                          <p:spTgt spid="5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6">
                                            <p:txEl>
                                              <p:pRg st="6" end="6"/>
                                            </p:txEl>
                                          </p:spTgt>
                                        </p:tgtEl>
                                        <p:attrNameLst>
                                          <p:attrName>style.visibility</p:attrName>
                                        </p:attrNameLst>
                                      </p:cBhvr>
                                      <p:to>
                                        <p:strVal val="visible"/>
                                      </p:to>
                                    </p:set>
                                    <p:animEffect transition="in" filter="fade">
                                      <p:cBhvr additive="repl">
                                        <p:cTn id="37" dur="1"/>
                                        <p:tgtEl>
                                          <p:spTgt spid="5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6">
                                            <p:txEl>
                                              <p:pRg st="7" end="7"/>
                                            </p:txEl>
                                          </p:spTgt>
                                        </p:tgtEl>
                                        <p:attrNameLst>
                                          <p:attrName>style.visibility</p:attrName>
                                        </p:attrNameLst>
                                      </p:cBhvr>
                                      <p:to>
                                        <p:strVal val="visible"/>
                                      </p:to>
                                    </p:set>
                                    <p:animEffect transition="in" filter="fade">
                                      <p:cBhvr additive="repl">
                                        <p:cTn id="42" dur="1"/>
                                        <p:tgtEl>
                                          <p:spTgt spid="5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2"/>
                                        </p:tgtEl>
                                        <p:attrNameLst>
                                          <p:attrName>style.visibility</p:attrName>
                                        </p:attrNameLst>
                                      </p:cBhvr>
                                      <p:to>
                                        <p:strVal val="visible"/>
                                      </p:to>
                                    </p:set>
                                    <p:animEffect transition="in" filter="fade">
                                      <p:cBhvr additive="repl">
                                        <p:cTn id="47" dur="1"/>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Google Shape;491;p61"/>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514" name="Google Shape;492;p61"/>
          <p:cNvSpPr/>
          <p:nvPr/>
        </p:nvSpPr>
        <p:spPr>
          <a:xfrm>
            <a:off x="527400" y="317880"/>
            <a:ext cx="4583160" cy="7398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3000" b="0" strike="noStrike" spc="-1">
                <a:solidFill>
                  <a:srgbClr val="000000"/>
                </a:solidFill>
                <a:latin typeface="Calibri"/>
                <a:ea typeface="Calibri"/>
              </a:rPr>
              <a:t>E – Exposure/environment </a:t>
            </a:r>
            <a:endParaRPr lang="da-DK" sz="3000" b="0" strike="noStrike" spc="-1">
              <a:latin typeface="Arial" panose="020B0604020202020204"/>
            </a:endParaRPr>
          </a:p>
        </p:txBody>
      </p:sp>
      <p:sp>
        <p:nvSpPr>
          <p:cNvPr id="515" name="Google Shape;493;p61"/>
          <p:cNvSpPr/>
          <p:nvPr/>
        </p:nvSpPr>
        <p:spPr>
          <a:xfrm>
            <a:off x="587880" y="1502280"/>
            <a:ext cx="4376160" cy="32979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7165">
              <a:lnSpc>
                <a:spcPct val="90000"/>
              </a:lnSpc>
              <a:buClr>
                <a:srgbClr val="000000"/>
              </a:buClr>
              <a:buFont typeface="Arial" panose="020B0604020202020204"/>
              <a:buChar char="•"/>
            </a:pPr>
            <a:r>
              <a:rPr lang="da-DK" sz="2400" b="0" strike="noStrike" spc="-1">
                <a:solidFill>
                  <a:srgbClr val="000000"/>
                </a:solidFill>
                <a:latin typeface="Calibri"/>
                <a:ea typeface="Calibri"/>
              </a:rPr>
              <a:t>Vurdering af eventuelle mindre ydre skader </a:t>
            </a:r>
            <a:endParaRPr lang="da-DK" sz="24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2400" b="0" strike="noStrike" spc="-1">
                <a:solidFill>
                  <a:srgbClr val="000000"/>
                </a:solidFill>
                <a:latin typeface="Calibri"/>
                <a:ea typeface="Calibri"/>
              </a:rPr>
              <a:t>Beskyttelse mod temperaturfald </a:t>
            </a:r>
            <a:endParaRPr lang="da-DK" sz="2400" b="0" strike="noStrike" spc="-1">
              <a:latin typeface="Arial" panose="020B0604020202020204"/>
            </a:endParaRPr>
          </a:p>
          <a:p>
            <a:pPr>
              <a:lnSpc>
                <a:spcPct val="90000"/>
              </a:lnSpc>
              <a:spcBef>
                <a:spcPts val="800"/>
              </a:spcBef>
              <a:buNone/>
              <a:tabLst>
                <a:tab pos="0" algn="l"/>
              </a:tabLst>
            </a:pPr>
            <a:r>
              <a:rPr lang="da-DK" sz="2400" b="0" strike="noStrike" spc="-1">
                <a:solidFill>
                  <a:srgbClr val="000000"/>
                </a:solidFill>
                <a:latin typeface="Calibri"/>
                <a:ea typeface="Calibri"/>
              </a:rPr>
              <a:t> </a:t>
            </a:r>
            <a:endParaRPr lang="da-DK" sz="2400" b="0" strike="noStrike" spc="-1">
              <a:latin typeface="Arial" panose="020B0604020202020204"/>
            </a:endParaRPr>
          </a:p>
          <a:p>
            <a:pPr>
              <a:lnSpc>
                <a:spcPct val="90000"/>
              </a:lnSpc>
              <a:spcBef>
                <a:spcPts val="800"/>
              </a:spcBef>
              <a:buNone/>
              <a:tabLst>
                <a:tab pos="0" algn="l"/>
              </a:tabLst>
            </a:pPr>
            <a:r>
              <a:rPr lang="da-DK" sz="2400" b="0" strike="noStrike" spc="-1">
                <a:solidFill>
                  <a:srgbClr val="000000"/>
                </a:solidFill>
                <a:latin typeface="Calibri"/>
                <a:ea typeface="Calibri"/>
              </a:rPr>
              <a:t> </a:t>
            </a:r>
            <a:endParaRPr lang="da-DK" sz="2400" b="0" strike="noStrike" spc="-1">
              <a:latin typeface="Arial" panose="020B0604020202020204"/>
            </a:endParaRPr>
          </a:p>
          <a:p>
            <a:pPr marL="177800" indent="-177165">
              <a:lnSpc>
                <a:spcPct val="90000"/>
              </a:lnSpc>
              <a:spcBef>
                <a:spcPts val="800"/>
              </a:spcBef>
              <a:buClr>
                <a:srgbClr val="000000"/>
              </a:buClr>
              <a:buFont typeface="Arial" panose="020B0604020202020204"/>
              <a:buChar char="•"/>
              <a:tabLst>
                <a:tab pos="0" algn="l"/>
              </a:tabLst>
            </a:pPr>
            <a:r>
              <a:rPr lang="da-DK" sz="2400" b="0" strike="noStrike" spc="-1">
                <a:solidFill>
                  <a:srgbClr val="000000"/>
                </a:solidFill>
                <a:latin typeface="Calibri"/>
                <a:ea typeface="Calibri"/>
              </a:rPr>
              <a:t>Så er vi igennem – hvad så nu? </a:t>
            </a:r>
            <a:endParaRPr lang="da-DK" sz="24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tabLst>
                <a:tab pos="0" algn="l"/>
              </a:tabLst>
            </a:pPr>
            <a:r>
              <a:rPr lang="da-DK" sz="2400" b="1" strike="noStrike" spc="-1">
                <a:solidFill>
                  <a:srgbClr val="000000"/>
                </a:solidFill>
                <a:latin typeface="Calibri"/>
                <a:ea typeface="Calibri"/>
              </a:rPr>
              <a:t>Forfra! </a:t>
            </a:r>
            <a:endParaRPr lang="da-DK" sz="2400" b="0" strike="noStrike" spc="-1">
              <a:latin typeface="Arial" panose="020B0604020202020204"/>
            </a:endParaRPr>
          </a:p>
        </p:txBody>
      </p:sp>
      <p:sp>
        <p:nvSpPr>
          <p:cNvPr id="516" name="Google Shape;494;p61"/>
          <p:cNvSpPr/>
          <p:nvPr/>
        </p:nvSpPr>
        <p:spPr>
          <a:xfrm rot="10800000" flipH="1">
            <a:off x="6087960" y="5143680"/>
            <a:ext cx="306900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4472C4"/>
              </a:gs>
            </a:gsLst>
            <a:lin ang="19200000"/>
          </a:gradFill>
          <a:ln w="0">
            <a:noFill/>
          </a:ln>
        </p:spPr>
        <p:style>
          <a:lnRef idx="0">
            <a:srgbClr val="FFFFFF"/>
          </a:lnRef>
          <a:fillRef idx="0">
            <a:srgbClr val="FFFFFF"/>
          </a:fillRef>
          <a:effectRef idx="0">
            <a:srgbClr val="FFFFFF"/>
          </a:effectRef>
          <a:fontRef idx="minor"/>
        </p:style>
      </p:sp>
      <p:sp>
        <p:nvSpPr>
          <p:cNvPr id="517" name="Google Shape;495;p61"/>
          <p:cNvSpPr/>
          <p:nvPr/>
        </p:nvSpPr>
        <p:spPr>
          <a:xfrm rot="10800000" flipH="1">
            <a:off x="6087960" y="4800960"/>
            <a:ext cx="306900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085F1A"/>
              </a:gs>
            </a:gsLst>
            <a:lin ang="3594000"/>
          </a:gradFill>
          <a:ln w="0">
            <a:noFill/>
          </a:ln>
        </p:spPr>
        <p:style>
          <a:lnRef idx="0">
            <a:srgbClr val="FFFFFF"/>
          </a:lnRef>
          <a:fillRef idx="0">
            <a:srgbClr val="FFFFFF"/>
          </a:fillRef>
          <a:effectRef idx="0">
            <a:srgbClr val="FFFFFF"/>
          </a:effectRef>
          <a:fontRef idx="minor"/>
        </p:style>
      </p:sp>
      <p:sp>
        <p:nvSpPr>
          <p:cNvPr id="518" name="Google Shape;496;p61"/>
          <p:cNvSpPr/>
          <p:nvPr/>
        </p:nvSpPr>
        <p:spPr>
          <a:xfrm rot="10800000" flipH="1">
            <a:off x="6092640" y="4800960"/>
            <a:ext cx="3051360" cy="479988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8594000"/>
          </a:gradFill>
          <a:ln w="0">
            <a:noFill/>
          </a:ln>
        </p:spPr>
        <p:style>
          <a:lnRef idx="0">
            <a:srgbClr val="FFFFFF"/>
          </a:lnRef>
          <a:fillRef idx="0">
            <a:srgbClr val="FFFFFF"/>
          </a:fillRef>
          <a:effectRef idx="0">
            <a:srgbClr val="FFFFFF"/>
          </a:effectRef>
          <a:fontRef idx="minor"/>
        </p:style>
      </p:sp>
      <p:sp>
        <p:nvSpPr>
          <p:cNvPr id="519" name="Google Shape;497;p61"/>
          <p:cNvSpPr/>
          <p:nvPr/>
        </p:nvSpPr>
        <p:spPr>
          <a:xfrm rot="10800000" flipH="1">
            <a:off x="6087960" y="5143680"/>
            <a:ext cx="2708280" cy="514332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50000">
                <a:srgbClr val="000000"/>
              </a:gs>
              <a:gs pos="100000">
                <a:srgbClr val="000000"/>
              </a:gs>
            </a:gsLst>
            <a:lin ang="16194000"/>
          </a:gradFill>
          <a:ln w="0">
            <a:noFill/>
          </a:ln>
        </p:spPr>
        <p:style>
          <a:lnRef idx="0">
            <a:srgbClr val="FFFFFF"/>
          </a:lnRef>
          <a:fillRef idx="0">
            <a:srgbClr val="FFFFFF"/>
          </a:fillRef>
          <a:effectRef idx="0">
            <a:srgbClr val="FFFFFF"/>
          </a:effectRef>
          <a:fontRef idx="minor"/>
        </p:style>
      </p:sp>
      <p:pic>
        <p:nvPicPr>
          <p:cNvPr id="520" name="Google Shape;498;p61"/>
          <p:cNvPicPr/>
          <p:nvPr/>
        </p:nvPicPr>
        <p:blipFill>
          <a:blip r:embed="rId1"/>
          <a:srcRect l="23763" r="25762"/>
          <a:stretch>
            <a:fillRect/>
          </a:stretch>
        </p:blipFill>
        <p:spPr>
          <a:xfrm>
            <a:off x="5306760" y="1034280"/>
            <a:ext cx="3127680" cy="309888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xEl>
                                              <p:pRg st="0" end="0"/>
                                            </p:txEl>
                                          </p:spTgt>
                                        </p:tgtEl>
                                        <p:attrNameLst>
                                          <p:attrName>style.visibility</p:attrName>
                                        </p:attrNameLst>
                                      </p:cBhvr>
                                      <p:to>
                                        <p:strVal val="visible"/>
                                      </p:to>
                                    </p:set>
                                    <p:animEffect transition="in" filter="fade">
                                      <p:cBhvr additive="repl">
                                        <p:cTn id="7" dur="1"/>
                                        <p:tgtEl>
                                          <p:spTgt spid="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5">
                                            <p:txEl>
                                              <p:pRg st="1" end="1"/>
                                            </p:txEl>
                                          </p:spTgt>
                                        </p:tgtEl>
                                        <p:attrNameLst>
                                          <p:attrName>style.visibility</p:attrName>
                                        </p:attrNameLst>
                                      </p:cBhvr>
                                      <p:to>
                                        <p:strVal val="visible"/>
                                      </p:to>
                                    </p:set>
                                    <p:animEffect transition="in" filter="fade">
                                      <p:cBhvr additive="repl">
                                        <p:cTn id="12" dur="1"/>
                                        <p:tgtEl>
                                          <p:spTgt spid="5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5">
                                            <p:txEl>
                                              <p:pRg st="2" end="2"/>
                                            </p:txEl>
                                          </p:spTgt>
                                        </p:tgtEl>
                                        <p:attrNameLst>
                                          <p:attrName>style.visibility</p:attrName>
                                        </p:attrNameLst>
                                      </p:cBhvr>
                                      <p:to>
                                        <p:strVal val="visible"/>
                                      </p:to>
                                    </p:set>
                                    <p:animEffect transition="in" filter="fade">
                                      <p:cBhvr additive="repl">
                                        <p:cTn id="17" dur="1"/>
                                        <p:tgtEl>
                                          <p:spTgt spid="5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5">
                                            <p:txEl>
                                              <p:pRg st="3" end="3"/>
                                            </p:txEl>
                                          </p:spTgt>
                                        </p:tgtEl>
                                        <p:attrNameLst>
                                          <p:attrName>style.visibility</p:attrName>
                                        </p:attrNameLst>
                                      </p:cBhvr>
                                      <p:to>
                                        <p:strVal val="visible"/>
                                      </p:to>
                                    </p:set>
                                    <p:animEffect transition="in" filter="fade">
                                      <p:cBhvr additive="repl">
                                        <p:cTn id="22" dur="1"/>
                                        <p:tgtEl>
                                          <p:spTgt spid="5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5">
                                            <p:txEl>
                                              <p:pRg st="4" end="4"/>
                                            </p:txEl>
                                          </p:spTgt>
                                        </p:tgtEl>
                                        <p:attrNameLst>
                                          <p:attrName>style.visibility</p:attrName>
                                        </p:attrNameLst>
                                      </p:cBhvr>
                                      <p:to>
                                        <p:strVal val="visible"/>
                                      </p:to>
                                    </p:set>
                                    <p:animEffect transition="in" filter="fade">
                                      <p:cBhvr additive="repl">
                                        <p:cTn id="27" dur="1"/>
                                        <p:tgtEl>
                                          <p:spTgt spid="5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5">
                                            <p:txEl>
                                              <p:pRg st="5" end="5"/>
                                            </p:txEl>
                                          </p:spTgt>
                                        </p:tgtEl>
                                        <p:attrNameLst>
                                          <p:attrName>style.visibility</p:attrName>
                                        </p:attrNameLst>
                                      </p:cBhvr>
                                      <p:to>
                                        <p:strVal val="visible"/>
                                      </p:to>
                                    </p:set>
                                    <p:animEffect transition="in" filter="fade">
                                      <p:cBhvr additive="repl">
                                        <p:cTn id="32" dur="1"/>
                                        <p:tgtEl>
                                          <p:spTgt spid="515">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Google Shape;503;p62"/>
          <p:cNvSpPr/>
          <p:nvPr/>
        </p:nvSpPr>
        <p:spPr>
          <a:xfrm>
            <a:off x="628560" y="273960"/>
            <a:ext cx="7886520" cy="9939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300" b="0" strike="noStrike" spc="-1">
                <a:solidFill>
                  <a:srgbClr val="000000"/>
                </a:solidFill>
                <a:latin typeface="Calibri"/>
                <a:ea typeface="Calibri"/>
              </a:rPr>
              <a:t>Video ABCDE</a:t>
            </a:r>
            <a:endParaRPr lang="da-DK" sz="3300" b="0" strike="noStrike" spc="-1">
              <a:latin typeface="Arial" panose="020B0604020202020204"/>
            </a:endParaRPr>
          </a:p>
        </p:txBody>
      </p:sp>
      <p:sp>
        <p:nvSpPr>
          <p:cNvPr id="522" name="Google Shape;504;p62"/>
          <p:cNvSpPr/>
          <p:nvPr/>
        </p:nvSpPr>
        <p:spPr>
          <a:xfrm>
            <a:off x="628560" y="1369080"/>
            <a:ext cx="7886520" cy="326304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a:lnSpc>
                <a:spcPct val="90000"/>
              </a:lnSpc>
              <a:buNone/>
              <a:tabLst>
                <a:tab pos="0" algn="l"/>
              </a:tabLst>
            </a:pPr>
            <a:r>
              <a:rPr lang="da-DK" sz="2100" b="0" strike="noStrike" spc="-1">
                <a:solidFill>
                  <a:srgbClr val="000000"/>
                </a:solidFill>
                <a:latin typeface="Calibri"/>
                <a:ea typeface="Calibri"/>
              </a:rPr>
              <a:t>Video: </a:t>
            </a:r>
            <a:endParaRPr lang="da-DK" sz="2100" b="0" strike="noStrike" spc="-1">
              <a:latin typeface="Arial" panose="020B0604020202020204"/>
            </a:endParaRPr>
          </a:p>
          <a:p>
            <a:pPr>
              <a:lnSpc>
                <a:spcPct val="90000"/>
              </a:lnSpc>
              <a:spcBef>
                <a:spcPts val="800"/>
              </a:spcBef>
              <a:buNone/>
              <a:tabLst>
                <a:tab pos="0" algn="l"/>
              </a:tabLst>
            </a:pPr>
            <a:r>
              <a:rPr lang="da-DK" sz="2100" b="0" u="sng" strike="noStrike" spc="-1">
                <a:solidFill>
                  <a:srgbClr val="1A237E"/>
                </a:solidFill>
                <a:uFillTx/>
                <a:latin typeface="Calibri"/>
                <a:ea typeface="Calibri"/>
                <a:hlinkClick r:id="rId1"/>
              </a:rPr>
              <a:t>https://www.dr.dk/drtv/se/med-livet-i-haenderne_-et-nyt-liv_438018</a:t>
            </a:r>
            <a:r>
              <a:rPr lang="da-DK" sz="2100" b="0" strike="noStrike" spc="-1">
                <a:solidFill>
                  <a:srgbClr val="000000"/>
                </a:solidFill>
                <a:latin typeface="Calibri"/>
                <a:ea typeface="Calibri"/>
              </a:rPr>
              <a:t>  (min. 1.40-4.00)</a:t>
            </a:r>
            <a:endParaRPr lang="da-DK" sz="2100" b="0" strike="noStrike" spc="-1">
              <a:latin typeface="Arial" panose="020B0604020202020204"/>
            </a:endParaRPr>
          </a:p>
          <a:p>
            <a:pPr>
              <a:lnSpc>
                <a:spcPct val="90000"/>
              </a:lnSpc>
              <a:spcBef>
                <a:spcPts val="800"/>
              </a:spcBef>
              <a:buNone/>
              <a:tabLst>
                <a:tab pos="0" algn="l"/>
              </a:tabLst>
            </a:pPr>
            <a:r>
              <a:rPr lang="da-DK" sz="2100" b="0" strike="noStrike" spc="-1">
                <a:solidFill>
                  <a:srgbClr val="000000"/>
                </a:solidFill>
                <a:latin typeface="Calibri"/>
                <a:ea typeface="Calibri"/>
              </a:rPr>
              <a:t> </a:t>
            </a:r>
            <a:endParaRPr lang="da-DK" sz="2100" b="0" strike="noStrike" spc="-1">
              <a:latin typeface="Arial" panose="020B0604020202020204"/>
            </a:endParaRPr>
          </a:p>
          <a:p>
            <a:pPr>
              <a:lnSpc>
                <a:spcPct val="90000"/>
              </a:lnSpc>
              <a:spcBef>
                <a:spcPts val="800"/>
              </a:spcBef>
              <a:buNone/>
              <a:tabLst>
                <a:tab pos="0" algn="l"/>
              </a:tabLst>
            </a:pPr>
            <a:r>
              <a:rPr lang="da-DK" sz="2100" b="0" strike="noStrike" spc="-1">
                <a:solidFill>
                  <a:srgbClr val="000000"/>
                </a:solidFill>
                <a:latin typeface="Calibri"/>
                <a:ea typeface="Calibri"/>
              </a:rPr>
              <a:t>Se video og snak sammen 2 min </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tabLst>
                <a:tab pos="0" algn="l"/>
              </a:tabLst>
            </a:pPr>
            <a:r>
              <a:rPr lang="da-DK" sz="2100" b="0" strike="noStrike" spc="-1">
                <a:solidFill>
                  <a:srgbClr val="000000"/>
                </a:solidFill>
                <a:latin typeface="Calibri"/>
                <a:ea typeface="Calibri"/>
              </a:rPr>
              <a:t>Hvad tænker i om rækkefølgen? Følger de ABCDE? </a:t>
            </a:r>
            <a:endParaRPr lang="da-DK" sz="2100" b="0" strike="noStrike" spc="-1">
              <a:latin typeface="Arial" panose="020B0604020202020204"/>
            </a:endParaRPr>
          </a:p>
          <a:p>
            <a:pPr marL="177800" indent="-170815">
              <a:lnSpc>
                <a:spcPct val="90000"/>
              </a:lnSpc>
              <a:spcBef>
                <a:spcPts val="800"/>
              </a:spcBef>
              <a:buClr>
                <a:srgbClr val="000000"/>
              </a:buClr>
              <a:buFont typeface="Arial" panose="020B0604020202020204"/>
              <a:buChar char="•"/>
              <a:tabLst>
                <a:tab pos="0" algn="l"/>
              </a:tabLst>
            </a:pPr>
            <a:r>
              <a:rPr lang="da-DK" sz="2100" b="0" strike="noStrike" spc="-1">
                <a:solidFill>
                  <a:srgbClr val="000000"/>
                </a:solidFill>
                <a:latin typeface="Calibri"/>
                <a:ea typeface="Calibri"/>
              </a:rPr>
              <a:t>Hvordan / hvordan ikke? </a:t>
            </a:r>
            <a:endParaRPr lang="da-DK" sz="2100" b="0" strike="noStrike" spc="-1">
              <a:latin typeface="Arial" panose="020B0604020202020204"/>
            </a:endParaRPr>
          </a:p>
          <a:p>
            <a:pPr>
              <a:lnSpc>
                <a:spcPct val="90000"/>
              </a:lnSpc>
              <a:spcBef>
                <a:spcPts val="800"/>
              </a:spcBef>
              <a:buNone/>
              <a:tabLst>
                <a:tab pos="0" algn="l"/>
              </a:tabLst>
            </a:pPr>
            <a:r>
              <a:rPr lang="da-DK" sz="2100" b="0" strike="noStrike" spc="-1">
                <a:solidFill>
                  <a:srgbClr val="000000"/>
                </a:solidFill>
                <a:latin typeface="Calibri"/>
                <a:ea typeface="Calibri"/>
              </a:rPr>
              <a:t> </a:t>
            </a:r>
            <a:endParaRPr lang="da-DK" sz="21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20412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3. Eksamen</a:t>
            </a:r>
            <a:endParaRPr lang="da-DK" sz="3200" b="0" strike="noStrike" spc="-1">
              <a:solidFill>
                <a:srgbClr val="EEEEEE"/>
              </a:solidFill>
              <a:latin typeface="Roboto"/>
            </a:endParaRPr>
          </a:p>
        </p:txBody>
      </p:sp>
      <p:sp>
        <p:nvSpPr>
          <p:cNvPr id="305" name="PlaceHolder 2"/>
          <p:cNvSpPr>
            <a:spLocks noGrp="1"/>
          </p:cNvSpPr>
          <p:nvPr>
            <p:ph/>
          </p:nvPr>
        </p:nvSpPr>
        <p:spPr>
          <a:xfrm>
            <a:off x="45360" y="748800"/>
            <a:ext cx="5392080" cy="4243320"/>
          </a:xfrm>
          <a:prstGeom prst="rect">
            <a:avLst/>
          </a:prstGeom>
          <a:noFill/>
          <a:ln w="0">
            <a:noFill/>
          </a:ln>
        </p:spPr>
        <p:txBody>
          <a:bodyPr tIns="91440" bIns="91440" anchor="t">
            <a:normAutofit fontScale="77000"/>
          </a:bodyPr>
          <a:p>
            <a:pPr marL="457200" indent="-325755">
              <a:lnSpc>
                <a:spcPct val="150000"/>
              </a:lnSpc>
              <a:buClr>
                <a:srgbClr val="737373"/>
              </a:buClr>
              <a:buFont typeface="Roboto"/>
              <a:buChar char="●"/>
            </a:pPr>
            <a:r>
              <a:rPr lang="da-DK" sz="1800" b="0" strike="noStrike" spc="-1">
                <a:solidFill>
                  <a:srgbClr val="737373"/>
                </a:solidFill>
                <a:latin typeface="Roboto"/>
                <a:ea typeface="Roboto"/>
              </a:rPr>
              <a:t>40 spørgsmåls MC</a:t>
            </a:r>
            <a:endParaRPr lang="da-DK" sz="18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20 fra dette fag</a:t>
            </a:r>
            <a:endParaRPr lang="da-DK" sz="14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10 fra geriatri</a:t>
            </a:r>
            <a:endParaRPr lang="da-DK" sz="14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10 fra reumatologi</a:t>
            </a:r>
            <a:endParaRPr lang="da-DK" sz="14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4 svarmuligheder</a:t>
            </a:r>
            <a:endParaRPr lang="da-DK" sz="18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Reference til pensum</a:t>
            </a:r>
            <a:endParaRPr lang="da-DK" sz="14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Kun spørgsmål til pensum</a:t>
            </a:r>
            <a:endParaRPr lang="da-DK" sz="18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Ikke powerpoints mv.</a:t>
            </a:r>
            <a:endParaRPr lang="da-DK" sz="14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Dvs. ikke alle spg. er nødvendigvis gennemgået ved undervisning!</a:t>
            </a:r>
            <a:endParaRPr lang="da-DK" sz="18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Vi kigger på eksempler af tidl. spg.</a:t>
            </a:r>
            <a:endParaRPr lang="da-DK" sz="18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Jeg laver eksamensspørgsmål</a:t>
            </a:r>
            <a:endParaRPr lang="da-DK" sz="1800" b="0" strike="noStrike" spc="-1">
              <a:solidFill>
                <a:srgbClr val="000000"/>
              </a:solidFill>
              <a:latin typeface="Arial" panose="020B0604020202020204"/>
            </a:endParaRPr>
          </a:p>
          <a:p>
            <a:pPr marL="914400" lvl="1" indent="-303530">
              <a:lnSpc>
                <a:spcPct val="150000"/>
              </a:lnSpc>
              <a:buClr>
                <a:srgbClr val="737373"/>
              </a:buClr>
              <a:buFont typeface="Roboto"/>
              <a:buChar char="○"/>
            </a:pPr>
            <a:r>
              <a:rPr lang="da-DK" sz="1400" b="0" strike="noStrike" spc="-1">
                <a:solidFill>
                  <a:srgbClr val="737373"/>
                </a:solidFill>
                <a:latin typeface="Roboto"/>
                <a:ea typeface="Roboto"/>
              </a:rPr>
              <a:t>Ikke ude på at slå nogen i hovedet.</a:t>
            </a:r>
            <a:endParaRPr lang="da-DK" sz="1400" b="0" strike="noStrike" spc="-1">
              <a:solidFill>
                <a:srgbClr val="000000"/>
              </a:solidFill>
              <a:latin typeface="Arial" panose="020B0604020202020204"/>
            </a:endParaRPr>
          </a:p>
          <a:p>
            <a:pPr marL="457200" indent="-325755">
              <a:lnSpc>
                <a:spcPct val="150000"/>
              </a:lnSpc>
              <a:buClr>
                <a:srgbClr val="737373"/>
              </a:buClr>
              <a:buFont typeface="Roboto"/>
              <a:buChar char="●"/>
            </a:pPr>
            <a:r>
              <a:rPr lang="da-DK" sz="1800" b="0" strike="noStrike" spc="-1">
                <a:solidFill>
                  <a:srgbClr val="737373"/>
                </a:solidFill>
                <a:latin typeface="Roboto"/>
                <a:ea typeface="Roboto"/>
              </a:rPr>
              <a:t>Mere om eksamen ved sidste lektion.</a:t>
            </a:r>
            <a:endParaRPr lang="da-DK" sz="1800" b="0" strike="noStrike" spc="-1">
              <a:solidFill>
                <a:srgbClr val="000000"/>
              </a:solidFill>
              <a:latin typeface="Arial" panose="020B0604020202020204"/>
            </a:endParaRPr>
          </a:p>
        </p:txBody>
      </p:sp>
      <p:pic>
        <p:nvPicPr>
          <p:cNvPr id="306" name="Google Shape;107;p18"/>
          <p:cNvPicPr/>
          <p:nvPr/>
        </p:nvPicPr>
        <p:blipFill>
          <a:blip r:embed="rId1"/>
          <a:stretch>
            <a:fillRect/>
          </a:stretch>
        </p:blipFill>
        <p:spPr>
          <a:xfrm>
            <a:off x="5559120" y="1100520"/>
            <a:ext cx="3279960" cy="32533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Google Shape;510;p63"/>
          <p:cNvSpPr/>
          <p:nvPr/>
        </p:nvSpPr>
        <p:spPr>
          <a:xfrm>
            <a:off x="0" y="0"/>
            <a:ext cx="914364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524" name="Google Shape;511;p63"/>
          <p:cNvSpPr/>
          <p:nvPr/>
        </p:nvSpPr>
        <p:spPr>
          <a:xfrm>
            <a:off x="4197600" y="367200"/>
            <a:ext cx="4315680" cy="9388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b">
            <a:normAutofit/>
          </a:bodyPr>
          <a:p>
            <a:pPr>
              <a:lnSpc>
                <a:spcPct val="90000"/>
              </a:lnSpc>
              <a:buNone/>
              <a:tabLst>
                <a:tab pos="0" algn="l"/>
              </a:tabLst>
            </a:pPr>
            <a:r>
              <a:rPr lang="da-DK" sz="4500" b="0" strike="noStrike" spc="-1">
                <a:solidFill>
                  <a:srgbClr val="000000"/>
                </a:solidFill>
                <a:latin typeface="Calibri"/>
                <a:ea typeface="Calibri"/>
              </a:rPr>
              <a:t>Sepsis</a:t>
            </a:r>
            <a:endParaRPr lang="da-DK" sz="4500" b="0" strike="noStrike" spc="-1">
              <a:latin typeface="Arial" panose="020B0604020202020204"/>
            </a:endParaRPr>
          </a:p>
        </p:txBody>
      </p:sp>
      <p:pic>
        <p:nvPicPr>
          <p:cNvPr id="525" name="Google Shape;512;p63"/>
          <p:cNvPicPr/>
          <p:nvPr/>
        </p:nvPicPr>
        <p:blipFill>
          <a:blip r:embed="rId1"/>
          <a:srcRect r="1015"/>
          <a:stretch>
            <a:fillRect/>
          </a:stretch>
        </p:blipFill>
        <p:spPr>
          <a:xfrm>
            <a:off x="801000" y="1124280"/>
            <a:ext cx="2906640" cy="2570760"/>
          </a:xfrm>
          <a:prstGeom prst="rect">
            <a:avLst/>
          </a:prstGeom>
          <a:ln w="0">
            <a:noFill/>
          </a:ln>
        </p:spPr>
      </p:pic>
      <p:sp>
        <p:nvSpPr>
          <p:cNvPr id="526" name="Google Shape;513;p63"/>
          <p:cNvSpPr/>
          <p:nvPr/>
        </p:nvSpPr>
        <p:spPr>
          <a:xfrm>
            <a:off x="4197600" y="1673640"/>
            <a:ext cx="4513680" cy="285732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a:bodyPr>
          <a:p>
            <a:pPr marL="177800" indent="-177165">
              <a:lnSpc>
                <a:spcPct val="90000"/>
              </a:lnSpc>
              <a:buClr>
                <a:srgbClr val="000000"/>
              </a:buClr>
              <a:buFont typeface="Arial" panose="020B0604020202020204"/>
              <a:buChar char="•"/>
            </a:pPr>
            <a:r>
              <a:rPr lang="da-DK" sz="2400" b="0" strike="noStrike" spc="-1">
                <a:solidFill>
                  <a:srgbClr val="FF0000"/>
                </a:solidFill>
                <a:latin typeface="Calibri"/>
                <a:ea typeface="Calibri"/>
              </a:rPr>
              <a:t>Dysreguleret respons på infektion </a:t>
            </a:r>
            <a:endParaRPr lang="da-DK" sz="24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2400" b="0" strike="noStrike" spc="-1">
                <a:solidFill>
                  <a:srgbClr val="FF0000"/>
                </a:solidFill>
                <a:latin typeface="Calibri"/>
                <a:ea typeface="Calibri"/>
              </a:rPr>
              <a:t>Hypoperfusion </a:t>
            </a:r>
            <a:br>
              <a:rPr sz="1400"/>
            </a:br>
            <a:r>
              <a:rPr lang="da-DK" sz="2400" b="0" strike="noStrike" spc="-1">
                <a:solidFill>
                  <a:srgbClr val="000000"/>
                </a:solidFill>
                <a:latin typeface="Calibri"/>
                <a:ea typeface="Calibri"/>
              </a:rPr>
              <a:t> </a:t>
            </a:r>
            <a:endParaRPr lang="da-DK" sz="2400" b="0" strike="noStrike" spc="-1">
              <a:latin typeface="Arial" panose="020B0604020202020204"/>
            </a:endParaRPr>
          </a:p>
          <a:p>
            <a:pPr marL="177800" indent="-177165">
              <a:lnSpc>
                <a:spcPct val="90000"/>
              </a:lnSpc>
              <a:spcBef>
                <a:spcPts val="800"/>
              </a:spcBef>
              <a:buClr>
                <a:srgbClr val="000000"/>
              </a:buClr>
              <a:buFont typeface="Arial" panose="020B0604020202020204"/>
              <a:buChar char="•"/>
            </a:pPr>
            <a:r>
              <a:rPr lang="da-DK" sz="2400" b="0" strike="noStrike" spc="-1">
                <a:solidFill>
                  <a:srgbClr val="000000"/>
                </a:solidFill>
                <a:latin typeface="Calibri"/>
                <a:ea typeface="Calibri"/>
              </a:rPr>
              <a:t>qSOFA score </a:t>
            </a:r>
            <a:endParaRPr lang="da-DK" sz="24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2400" b="0" strike="noStrike" spc="-1">
                <a:solidFill>
                  <a:srgbClr val="000000"/>
                </a:solidFill>
                <a:latin typeface="Calibri"/>
                <a:ea typeface="Calibri"/>
              </a:rPr>
              <a:t>2 eller flere = obs sepsis </a:t>
            </a:r>
            <a:endParaRPr lang="da-DK" sz="2400" b="0" strike="noStrike" spc="-1">
              <a:latin typeface="Arial" panose="020B0604020202020204"/>
            </a:endParaRPr>
          </a:p>
          <a:p>
            <a:pPr marL="520700" lvl="1" indent="-177165">
              <a:lnSpc>
                <a:spcPct val="90000"/>
              </a:lnSpc>
              <a:spcBef>
                <a:spcPts val="400"/>
              </a:spcBef>
              <a:buClr>
                <a:srgbClr val="000000"/>
              </a:buClr>
              <a:buFont typeface="Arial" panose="020B0604020202020204"/>
              <a:buChar char="•"/>
            </a:pPr>
            <a:r>
              <a:rPr lang="da-DK" sz="2400" b="0" strike="noStrike" spc="-1">
                <a:solidFill>
                  <a:srgbClr val="000000"/>
                </a:solidFill>
                <a:latin typeface="Noto Sans Symbols" panose="020B0502040504020204"/>
                <a:ea typeface="Noto Sans Symbols" panose="020B0502040504020204"/>
              </a:rPr>
              <a:t>🡪</a:t>
            </a:r>
            <a:r>
              <a:rPr lang="da-DK" sz="2400" b="0" strike="noStrike" spc="-1">
                <a:solidFill>
                  <a:srgbClr val="000000"/>
                </a:solidFill>
                <a:latin typeface="Calibri"/>
                <a:ea typeface="Calibri"/>
              </a:rPr>
              <a:t> </a:t>
            </a:r>
            <a:r>
              <a:rPr lang="da-DK" sz="2400" b="0" strike="noStrike" spc="-1">
                <a:solidFill>
                  <a:srgbClr val="000000"/>
                </a:solidFill>
                <a:latin typeface="Calibri"/>
                <a:ea typeface="Calibri"/>
              </a:rPr>
              <a:t>Læge! </a:t>
            </a:r>
            <a:endParaRPr lang="da-DK" sz="2400" b="0" strike="noStrike" spc="-1">
              <a:latin typeface="Arial" panose="020B0604020202020204"/>
            </a:endParaRPr>
          </a:p>
        </p:txBody>
      </p:sp>
      <p:sp>
        <p:nvSpPr>
          <p:cNvPr id="527" name="Google Shape;514;p63"/>
          <p:cNvSpPr/>
          <p:nvPr/>
        </p:nvSpPr>
        <p:spPr>
          <a:xfrm rot="10800000" flipH="1">
            <a:off x="-5040" y="5143680"/>
            <a:ext cx="9143640" cy="34236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4472C4"/>
              </a:gs>
              <a:gs pos="100000">
                <a:srgbClr val="000000"/>
              </a:gs>
            </a:gsLst>
            <a:lin ang="19200000"/>
          </a:gradFill>
          <a:ln w="0">
            <a:noFill/>
          </a:ln>
        </p:spPr>
        <p:style>
          <a:lnRef idx="0">
            <a:srgbClr val="FFFFFF"/>
          </a:lnRef>
          <a:fillRef idx="0">
            <a:srgbClr val="FFFFFF"/>
          </a:fillRef>
          <a:effectRef idx="0">
            <a:srgbClr val="FFFFFF"/>
          </a:effectRef>
          <a:fontRef idx="minor"/>
        </p:style>
      </p:sp>
      <p:sp>
        <p:nvSpPr>
          <p:cNvPr id="528" name="Google Shape;515;p63"/>
          <p:cNvSpPr/>
          <p:nvPr/>
        </p:nvSpPr>
        <p:spPr>
          <a:xfrm flipH="1">
            <a:off x="3024000" y="4800600"/>
            <a:ext cx="6114600" cy="342360"/>
          </a:xfrm>
          <a:custGeom>
            <a:avLst/>
            <a:gdLst/>
            <a:ahLst/>
            <a:cxnLst/>
            <a:rect l="l" t="t" r="r" b="b"/>
            <a:pathLst>
              <a:path w="21600" h="21600">
                <a:moveTo>
                  <a:pt x="0" y="0"/>
                </a:moveTo>
                <a:lnTo>
                  <a:pt x="21600" y="0"/>
                </a:lnTo>
                <a:lnTo>
                  <a:pt x="21600" y="21600"/>
                </a:lnTo>
                <a:lnTo>
                  <a:pt x="0" y="21600"/>
                </a:lnTo>
                <a:close/>
              </a:path>
            </a:pathLst>
          </a:custGeom>
          <a:gradFill rotWithShape="0">
            <a:gsLst>
              <a:gs pos="0">
                <a:srgbClr val="000000"/>
              </a:gs>
              <a:gs pos="100000">
                <a:srgbClr val="2F5597"/>
              </a:gs>
            </a:gsLst>
            <a:lin ang="18600000"/>
          </a:gradFill>
          <a:ln w="0">
            <a:noFill/>
          </a:ln>
        </p:spPr>
        <p:style>
          <a:lnRef idx="0">
            <a:srgbClr val="FFFFFF"/>
          </a:lnRef>
          <a:fillRef idx="0">
            <a:srgbClr val="FFFFFF"/>
          </a:fillRef>
          <a:effectRef idx="0">
            <a:srgbClr val="FFFFFF"/>
          </a:effectRef>
          <a:fontRef idx="minor"/>
        </p:style>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6">
                                            <p:txEl>
                                              <p:pRg st="0" end="0"/>
                                            </p:txEl>
                                          </p:spTgt>
                                        </p:tgtEl>
                                        <p:attrNameLst>
                                          <p:attrName>style.visibility</p:attrName>
                                        </p:attrNameLst>
                                      </p:cBhvr>
                                      <p:to>
                                        <p:strVal val="visible"/>
                                      </p:to>
                                    </p:set>
                                    <p:animEffect transition="in" filter="fade">
                                      <p:cBhvr additive="repl">
                                        <p:cTn id="7" dur="1"/>
                                        <p:tgtEl>
                                          <p:spTgt spid="5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6">
                                            <p:txEl>
                                              <p:pRg st="1" end="1"/>
                                            </p:txEl>
                                          </p:spTgt>
                                        </p:tgtEl>
                                        <p:attrNameLst>
                                          <p:attrName>style.visibility</p:attrName>
                                        </p:attrNameLst>
                                      </p:cBhvr>
                                      <p:to>
                                        <p:strVal val="visible"/>
                                      </p:to>
                                    </p:set>
                                    <p:animEffect transition="in" filter="fade">
                                      <p:cBhvr additive="repl">
                                        <p:cTn id="12" dur="1"/>
                                        <p:tgtEl>
                                          <p:spTgt spid="5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6">
                                            <p:txEl>
                                              <p:pRg st="2" end="2"/>
                                            </p:txEl>
                                          </p:spTgt>
                                        </p:tgtEl>
                                        <p:attrNameLst>
                                          <p:attrName>style.visibility</p:attrName>
                                        </p:attrNameLst>
                                      </p:cBhvr>
                                      <p:to>
                                        <p:strVal val="visible"/>
                                      </p:to>
                                    </p:set>
                                    <p:animEffect transition="in" filter="fade">
                                      <p:cBhvr additive="repl">
                                        <p:cTn id="17" dur="1"/>
                                        <p:tgtEl>
                                          <p:spTgt spid="5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6">
                                            <p:txEl>
                                              <p:pRg st="3" end="3"/>
                                            </p:txEl>
                                          </p:spTgt>
                                        </p:tgtEl>
                                        <p:attrNameLst>
                                          <p:attrName>style.visibility</p:attrName>
                                        </p:attrNameLst>
                                      </p:cBhvr>
                                      <p:to>
                                        <p:strVal val="visible"/>
                                      </p:to>
                                    </p:set>
                                    <p:animEffect transition="in" filter="fade">
                                      <p:cBhvr additive="repl">
                                        <p:cTn id="22" dur="1"/>
                                        <p:tgtEl>
                                          <p:spTgt spid="5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6">
                                            <p:txEl>
                                              <p:pRg st="4" end="4"/>
                                            </p:txEl>
                                          </p:spTgt>
                                        </p:tgtEl>
                                        <p:attrNameLst>
                                          <p:attrName>style.visibility</p:attrName>
                                        </p:attrNameLst>
                                      </p:cBhvr>
                                      <p:to>
                                        <p:strVal val="visible"/>
                                      </p:to>
                                    </p:set>
                                    <p:animEffect transition="in" filter="fade">
                                      <p:cBhvr additive="repl">
                                        <p:cTn id="27" dur="1"/>
                                        <p:tgtEl>
                                          <p:spTgt spid="52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5"/>
                                        </p:tgtEl>
                                        <p:attrNameLst>
                                          <p:attrName>style.visibility</p:attrName>
                                        </p:attrNameLst>
                                      </p:cBhvr>
                                      <p:to>
                                        <p:strVal val="visible"/>
                                      </p:to>
                                    </p:set>
                                    <p:animEffect transition="in" filter="fade">
                                      <p:cBhvr additive="repl">
                                        <p:cTn id="32" dur="1"/>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Google Shape;521;p64"/>
          <p:cNvSpPr/>
          <p:nvPr/>
        </p:nvSpPr>
        <p:spPr>
          <a:xfrm>
            <a:off x="0" y="0"/>
            <a:ext cx="9141480" cy="5143320"/>
          </a:xfrm>
          <a:custGeom>
            <a:avLst/>
            <a:gdLst/>
            <a:ahLst/>
            <a:cxnLst/>
            <a:rect l="l" t="t" r="r" b="b"/>
            <a:pathLst>
              <a:path w="21600" h="21600">
                <a:moveTo>
                  <a:pt x="0" y="0"/>
                </a:moveTo>
                <a:lnTo>
                  <a:pt x="21600" y="0"/>
                </a:lnTo>
                <a:lnTo>
                  <a:pt x="21600" y="21600"/>
                </a:lnTo>
                <a:lnTo>
                  <a:pt x="0" y="21600"/>
                </a:lnTo>
                <a:close/>
              </a:path>
            </a:pathLst>
          </a:custGeom>
          <a:solidFill>
            <a:srgbClr val="FFFFFF"/>
          </a:solidFill>
          <a:ln w="0">
            <a:noFill/>
          </a:ln>
        </p:spPr>
        <p:style>
          <a:lnRef idx="0">
            <a:srgbClr val="FFFFFF"/>
          </a:lnRef>
          <a:fillRef idx="0">
            <a:srgbClr val="FFFFFF"/>
          </a:fillRef>
          <a:effectRef idx="0">
            <a:srgbClr val="FFFFFF"/>
          </a:effectRef>
          <a:fontRef idx="minor"/>
        </p:style>
      </p:sp>
      <p:sp>
        <p:nvSpPr>
          <p:cNvPr id="530" name="Google Shape;522;p64"/>
          <p:cNvSpPr/>
          <p:nvPr/>
        </p:nvSpPr>
        <p:spPr>
          <a:xfrm>
            <a:off x="627480" y="340920"/>
            <a:ext cx="4501440" cy="11214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000" b="0" strike="noStrike" spc="-1">
                <a:solidFill>
                  <a:srgbClr val="000000"/>
                </a:solidFill>
                <a:latin typeface="Calibri"/>
                <a:ea typeface="Calibri"/>
              </a:rPr>
              <a:t>HLR – kan i det? </a:t>
            </a:r>
            <a:endParaRPr lang="da-DK" sz="3000" b="0" strike="noStrike" spc="-1">
              <a:latin typeface="Arial" panose="020B0604020202020204"/>
            </a:endParaRPr>
          </a:p>
        </p:txBody>
      </p:sp>
      <p:sp>
        <p:nvSpPr>
          <p:cNvPr id="531" name="Google Shape;523;p64"/>
          <p:cNvSpPr/>
          <p:nvPr/>
        </p:nvSpPr>
        <p:spPr>
          <a:xfrm>
            <a:off x="627480" y="1602720"/>
            <a:ext cx="4501440" cy="314352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rmAutofit fontScale="94000"/>
          </a:bodyPr>
          <a:p>
            <a:pPr marL="177800" indent="-177165">
              <a:lnSpc>
                <a:spcPct val="80000"/>
              </a:lnSpc>
              <a:buClr>
                <a:srgbClr val="000000"/>
              </a:buClr>
              <a:buFont typeface="Arial" panose="020B0604020202020204"/>
              <a:buChar char="•"/>
            </a:pPr>
            <a:r>
              <a:rPr lang="da-DK" sz="1800" b="1" strike="noStrike" spc="-1">
                <a:solidFill>
                  <a:srgbClr val="FF0000"/>
                </a:solidFill>
                <a:latin typeface="Calibri"/>
                <a:ea typeface="Calibri"/>
              </a:rPr>
              <a:t>Basal genoplivning – det skal i kunne som sundhedsfaglige! </a:t>
            </a:r>
            <a:endParaRPr lang="da-DK" sz="1800" b="0" strike="noStrike" spc="-1">
              <a:latin typeface="Arial" panose="020B0604020202020204"/>
            </a:endParaRPr>
          </a:p>
          <a:p>
            <a:pPr marL="177800" indent="-177165">
              <a:lnSpc>
                <a:spcPct val="80000"/>
              </a:lnSpc>
              <a:spcBef>
                <a:spcPts val="800"/>
              </a:spcBef>
              <a:buClr>
                <a:srgbClr val="000000"/>
              </a:buClr>
              <a:buFont typeface="Arial" panose="020B0604020202020204"/>
              <a:buChar char="•"/>
            </a:pPr>
            <a:r>
              <a:rPr lang="da-DK" sz="1800" b="1" strike="noStrike" spc="-1">
                <a:solidFill>
                  <a:srgbClr val="000000"/>
                </a:solidFill>
                <a:latin typeface="Calibri"/>
                <a:ea typeface="Calibri"/>
              </a:rPr>
              <a:t>Konstatering af hjertestop?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Max 10 sek</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Bevidstløs + ingen/unormal respiration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Se-Føl-Lyt</a:t>
            </a:r>
            <a:endParaRPr lang="da-DK" sz="1800" b="0" strike="noStrike" spc="-1">
              <a:latin typeface="Arial" panose="020B0604020202020204"/>
            </a:endParaRPr>
          </a:p>
          <a:p>
            <a:pPr marL="177800" indent="-177165">
              <a:lnSpc>
                <a:spcPct val="80000"/>
              </a:lnSpc>
              <a:spcBef>
                <a:spcPts val="800"/>
              </a:spcBef>
              <a:buClr>
                <a:srgbClr val="000000"/>
              </a:buClr>
              <a:buFont typeface="Arial" panose="020B0604020202020204"/>
              <a:buChar char="•"/>
            </a:pPr>
            <a:r>
              <a:rPr lang="da-DK" sz="1800" b="1" strike="noStrike" spc="-1">
                <a:solidFill>
                  <a:srgbClr val="000000"/>
                </a:solidFill>
                <a:latin typeface="Calibri"/>
                <a:ea typeface="Calibri"/>
              </a:rPr>
              <a:t>Hvad gør du?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SH = alarm! Start HLR!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Civilt = Start HLR, råb om hjælp, ring 112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Hjertestarter? </a:t>
            </a:r>
            <a:endParaRPr lang="da-DK" sz="1800" b="0" strike="noStrike" spc="-1">
              <a:latin typeface="Arial" panose="020B0604020202020204"/>
            </a:endParaRPr>
          </a:p>
          <a:p>
            <a:pPr marL="520700" lvl="1" indent="-177165">
              <a:lnSpc>
                <a:spcPct val="80000"/>
              </a:lnSpc>
              <a:spcBef>
                <a:spcPts val="400"/>
              </a:spcBef>
              <a:buClr>
                <a:srgbClr val="000000"/>
              </a:buClr>
              <a:buFont typeface="Arial" panose="020B0604020202020204"/>
              <a:buChar char="•"/>
            </a:pPr>
            <a:r>
              <a:rPr lang="da-DK" sz="1800" b="0" strike="noStrike" spc="-1">
                <a:solidFill>
                  <a:srgbClr val="000000"/>
                </a:solidFill>
                <a:latin typeface="Calibri"/>
                <a:ea typeface="Calibri"/>
              </a:rPr>
              <a:t>30:2 </a:t>
            </a:r>
            <a:endParaRPr lang="da-DK" sz="1800" b="0" strike="noStrike" spc="-1">
              <a:latin typeface="Arial" panose="020B0604020202020204"/>
            </a:endParaRPr>
          </a:p>
          <a:p>
            <a:pPr marL="177800" indent="-170815">
              <a:lnSpc>
                <a:spcPct val="80000"/>
              </a:lnSpc>
              <a:spcBef>
                <a:spcPts val="800"/>
              </a:spcBef>
              <a:buClr>
                <a:srgbClr val="000000"/>
              </a:buClr>
              <a:buFont typeface="Arial" panose="020B0604020202020204"/>
              <a:buChar char="•"/>
            </a:pPr>
            <a:r>
              <a:rPr lang="da-DK" sz="1500" b="0" strike="noStrike" spc="-1">
                <a:solidFill>
                  <a:srgbClr val="000000"/>
                </a:solidFill>
                <a:latin typeface="Calibri"/>
                <a:ea typeface="Calibri"/>
              </a:rPr>
              <a:t> </a:t>
            </a:r>
            <a:endParaRPr lang="da-DK" sz="1500" b="0" strike="noStrike" spc="-1">
              <a:latin typeface="Arial" panose="020B0604020202020204"/>
            </a:endParaRPr>
          </a:p>
        </p:txBody>
      </p:sp>
      <p:pic>
        <p:nvPicPr>
          <p:cNvPr id="532" name="Google Shape;524;p64"/>
          <p:cNvPicPr/>
          <p:nvPr/>
        </p:nvPicPr>
        <p:blipFill>
          <a:blip r:embed="rId1"/>
          <a:srcRect r="5455"/>
          <a:stretch>
            <a:fillRect/>
          </a:stretch>
        </p:blipFill>
        <p:spPr>
          <a:xfrm>
            <a:off x="5129280" y="-583920"/>
            <a:ext cx="4012560" cy="55116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1">
                                            <p:txEl>
                                              <p:pRg st="0" end="0"/>
                                            </p:txEl>
                                          </p:spTgt>
                                        </p:tgtEl>
                                        <p:attrNameLst>
                                          <p:attrName>style.visibility</p:attrName>
                                        </p:attrNameLst>
                                      </p:cBhvr>
                                      <p:to>
                                        <p:strVal val="visible"/>
                                      </p:to>
                                    </p:set>
                                    <p:animEffect transition="in" filter="fade">
                                      <p:cBhvr additive="repl">
                                        <p:cTn id="7" dur="1"/>
                                        <p:tgtEl>
                                          <p:spTgt spid="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1">
                                            <p:txEl>
                                              <p:pRg st="1" end="1"/>
                                            </p:txEl>
                                          </p:spTgt>
                                        </p:tgtEl>
                                        <p:attrNameLst>
                                          <p:attrName>style.visibility</p:attrName>
                                        </p:attrNameLst>
                                      </p:cBhvr>
                                      <p:to>
                                        <p:strVal val="visible"/>
                                      </p:to>
                                    </p:set>
                                    <p:animEffect transition="in" filter="fade">
                                      <p:cBhvr additive="repl">
                                        <p:cTn id="12" dur="1"/>
                                        <p:tgtEl>
                                          <p:spTgt spid="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1">
                                            <p:txEl>
                                              <p:pRg st="2" end="2"/>
                                            </p:txEl>
                                          </p:spTgt>
                                        </p:tgtEl>
                                        <p:attrNameLst>
                                          <p:attrName>style.visibility</p:attrName>
                                        </p:attrNameLst>
                                      </p:cBhvr>
                                      <p:to>
                                        <p:strVal val="visible"/>
                                      </p:to>
                                    </p:set>
                                    <p:animEffect transition="in" filter="fade">
                                      <p:cBhvr additive="repl">
                                        <p:cTn id="17" dur="1"/>
                                        <p:tgtEl>
                                          <p:spTgt spid="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1">
                                            <p:txEl>
                                              <p:pRg st="3" end="3"/>
                                            </p:txEl>
                                          </p:spTgt>
                                        </p:tgtEl>
                                        <p:attrNameLst>
                                          <p:attrName>style.visibility</p:attrName>
                                        </p:attrNameLst>
                                      </p:cBhvr>
                                      <p:to>
                                        <p:strVal val="visible"/>
                                      </p:to>
                                    </p:set>
                                    <p:animEffect transition="in" filter="fade">
                                      <p:cBhvr additive="repl">
                                        <p:cTn id="22" dur="1"/>
                                        <p:tgtEl>
                                          <p:spTgt spid="5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1">
                                            <p:txEl>
                                              <p:pRg st="4" end="4"/>
                                            </p:txEl>
                                          </p:spTgt>
                                        </p:tgtEl>
                                        <p:attrNameLst>
                                          <p:attrName>style.visibility</p:attrName>
                                        </p:attrNameLst>
                                      </p:cBhvr>
                                      <p:to>
                                        <p:strVal val="visible"/>
                                      </p:to>
                                    </p:set>
                                    <p:animEffect transition="in" filter="fade">
                                      <p:cBhvr additive="repl">
                                        <p:cTn id="27" dur="1"/>
                                        <p:tgtEl>
                                          <p:spTgt spid="5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1">
                                            <p:txEl>
                                              <p:pRg st="5" end="5"/>
                                            </p:txEl>
                                          </p:spTgt>
                                        </p:tgtEl>
                                        <p:attrNameLst>
                                          <p:attrName>style.visibility</p:attrName>
                                        </p:attrNameLst>
                                      </p:cBhvr>
                                      <p:to>
                                        <p:strVal val="visible"/>
                                      </p:to>
                                    </p:set>
                                    <p:animEffect transition="in" filter="fade">
                                      <p:cBhvr additive="repl">
                                        <p:cTn id="32" dur="1"/>
                                        <p:tgtEl>
                                          <p:spTgt spid="5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1">
                                            <p:txEl>
                                              <p:pRg st="6" end="6"/>
                                            </p:txEl>
                                          </p:spTgt>
                                        </p:tgtEl>
                                        <p:attrNameLst>
                                          <p:attrName>style.visibility</p:attrName>
                                        </p:attrNameLst>
                                      </p:cBhvr>
                                      <p:to>
                                        <p:strVal val="visible"/>
                                      </p:to>
                                    </p:set>
                                    <p:animEffect transition="in" filter="fade">
                                      <p:cBhvr additive="repl">
                                        <p:cTn id="37" dur="1"/>
                                        <p:tgtEl>
                                          <p:spTgt spid="5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1">
                                            <p:txEl>
                                              <p:pRg st="7" end="7"/>
                                            </p:txEl>
                                          </p:spTgt>
                                        </p:tgtEl>
                                        <p:attrNameLst>
                                          <p:attrName>style.visibility</p:attrName>
                                        </p:attrNameLst>
                                      </p:cBhvr>
                                      <p:to>
                                        <p:strVal val="visible"/>
                                      </p:to>
                                    </p:set>
                                    <p:animEffect transition="in" filter="fade">
                                      <p:cBhvr additive="repl">
                                        <p:cTn id="42" dur="1"/>
                                        <p:tgtEl>
                                          <p:spTgt spid="53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1">
                                            <p:txEl>
                                              <p:pRg st="8" end="8"/>
                                            </p:txEl>
                                          </p:spTgt>
                                        </p:tgtEl>
                                        <p:attrNameLst>
                                          <p:attrName>style.visibility</p:attrName>
                                        </p:attrNameLst>
                                      </p:cBhvr>
                                      <p:to>
                                        <p:strVal val="visible"/>
                                      </p:to>
                                    </p:set>
                                    <p:animEffect transition="in" filter="fade">
                                      <p:cBhvr additive="repl">
                                        <p:cTn id="47" dur="1"/>
                                        <p:tgtEl>
                                          <p:spTgt spid="53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1">
                                            <p:txEl>
                                              <p:pRg st="9" end="9"/>
                                            </p:txEl>
                                          </p:spTgt>
                                        </p:tgtEl>
                                        <p:attrNameLst>
                                          <p:attrName>style.visibility</p:attrName>
                                        </p:attrNameLst>
                                      </p:cBhvr>
                                      <p:to>
                                        <p:strVal val="visible"/>
                                      </p:to>
                                    </p:set>
                                    <p:animEffect transition="in" filter="fade">
                                      <p:cBhvr additive="repl">
                                        <p:cTn id="52" dur="1"/>
                                        <p:tgtEl>
                                          <p:spTgt spid="53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31">
                                            <p:txEl>
                                              <p:pRg st="10" end="10"/>
                                            </p:txEl>
                                          </p:spTgt>
                                        </p:tgtEl>
                                        <p:attrNameLst>
                                          <p:attrName>style.visibility</p:attrName>
                                        </p:attrNameLst>
                                      </p:cBhvr>
                                      <p:to>
                                        <p:strVal val="visible"/>
                                      </p:to>
                                    </p:set>
                                    <p:animEffect transition="in" filter="fade">
                                      <p:cBhvr additive="repl">
                                        <p:cTn id="57" dur="1"/>
                                        <p:tgtEl>
                                          <p:spTgt spid="531">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Google Shape;530;p65"/>
          <p:cNvSpPr/>
          <p:nvPr/>
        </p:nvSpPr>
        <p:spPr>
          <a:xfrm>
            <a:off x="628560" y="0"/>
            <a:ext cx="7886520" cy="99396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ormAutofit/>
          </a:bodyPr>
          <a:p>
            <a:pPr>
              <a:lnSpc>
                <a:spcPct val="90000"/>
              </a:lnSpc>
              <a:buNone/>
              <a:tabLst>
                <a:tab pos="0" algn="l"/>
              </a:tabLst>
            </a:pPr>
            <a:r>
              <a:rPr lang="da-DK" sz="3300" b="0" strike="noStrike" spc="-1">
                <a:solidFill>
                  <a:srgbClr val="000000"/>
                </a:solidFill>
                <a:latin typeface="Calibri"/>
                <a:ea typeface="Calibri"/>
              </a:rPr>
              <a:t>Eksempler på akutte tilstande</a:t>
            </a:r>
            <a:endParaRPr lang="da-DK" sz="3300" b="0" strike="noStrike" spc="-1">
              <a:latin typeface="Arial" panose="020B0604020202020204"/>
            </a:endParaRPr>
          </a:p>
        </p:txBody>
      </p:sp>
      <p:graphicFrame>
        <p:nvGraphicFramePr>
          <p:cNvPr id="534" name="Google Shape;531;p65"/>
          <p:cNvGraphicFramePr/>
          <p:nvPr/>
        </p:nvGraphicFramePr>
        <p:xfrm>
          <a:off x="693000" y="864360"/>
          <a:ext cx="6715080" cy="4300560"/>
        </p:xfrm>
        <a:graphic>
          <a:graphicData uri="http://schemas.openxmlformats.org/drawingml/2006/table">
            <a:tbl>
              <a:tblPr/>
              <a:tblGrid>
                <a:gridCol w="1388160"/>
                <a:gridCol w="1746000"/>
                <a:gridCol w="1884600"/>
                <a:gridCol w="1696320"/>
              </a:tblGrid>
              <a:tr h="224280">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Arial" panose="020B0604020202020204"/>
                          <a:ea typeface="Arial" panose="020B0604020202020204"/>
                        </a:rPr>
                        <a:t>Diagnose</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1" strike="noStrike" spc="-1">
                          <a:solidFill>
                            <a:srgbClr val="FFFFFF"/>
                          </a:solidFill>
                          <a:latin typeface="Arial" panose="020B0604020202020204"/>
                          <a:ea typeface="Arial" panose="020B0604020202020204"/>
                        </a:rPr>
                        <a:t>Udløsende årsag fx</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1" strike="noStrike" spc="-1">
                          <a:solidFill>
                            <a:srgbClr val="FFFFFF"/>
                          </a:solidFill>
                          <a:latin typeface="Arial" panose="020B0604020202020204"/>
                          <a:ea typeface="Arial" panose="020B0604020202020204"/>
                        </a:rPr>
                        <a:t>Symptomer</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1" strike="noStrike" spc="-1">
                          <a:solidFill>
                            <a:srgbClr val="FFFFFF"/>
                          </a:solidFill>
                          <a:latin typeface="Arial" panose="020B0604020202020204"/>
                          <a:ea typeface="Arial" panose="020B0604020202020204"/>
                        </a:rPr>
                        <a:t>Du skal gøre NU</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r h="1001880">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Respirationssvigt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Astma/KOL i exa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Lungeemboli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Lungeødem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Pneumothorax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Fremmedlegeme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Akut dyspnø</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Rallende vejrtrækning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Stridor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Akutte inspiratoriske smerter</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Indtrækninger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Hold hovedet højt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Fjern evt. fremmedlegeme</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Bliv hos patienten</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r h="1001880">
                <a:tc>
                  <a:txBody>
                    <a:bodyPr>
                      <a:spAutoFit/>
                    </a:bodyPr>
                    <a:p>
                      <a:pPr>
                        <a:lnSpc>
                          <a:spcPct val="100000"/>
                        </a:lnSpc>
                        <a:buNone/>
                        <a:tabLst>
                          <a:tab pos="0" algn="l"/>
                        </a:tabLst>
                      </a:pPr>
                      <a:r>
                        <a:rPr lang="da-DK" sz="1100" b="0" strike="noStrike" spc="-1">
                          <a:solidFill>
                            <a:srgbClr val="000000"/>
                          </a:solidFill>
                          <a:latin typeface="Times New Roman" panose="02020603050405020304"/>
                          <a:ea typeface="Times New Roman" panose="02020603050405020304"/>
                        </a:rPr>
                        <a:t>Hjertestop </a:t>
                      </a: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endParaRPr lang="da-DK" sz="1100" b="0" strike="noStrike" spc="-1">
                        <a:latin typeface="Arial" panose="020B0604020202020204"/>
                      </a:endParaRPr>
                    </a:p>
                    <a:p>
                      <a:pPr>
                        <a:lnSpc>
                          <a:spcPct val="100000"/>
                        </a:lnSpc>
                        <a:buNone/>
                        <a:tabLst>
                          <a:tab pos="0" algn="l"/>
                        </a:tabLst>
                      </a:pPr>
                      <a:r>
                        <a:rPr lang="da-DK" sz="1100" b="0" strike="noStrike" spc="-1">
                          <a:solidFill>
                            <a:srgbClr val="000000"/>
                          </a:solidFill>
                          <a:latin typeface="Times New Roman" panose="02020603050405020304"/>
                          <a:ea typeface="Times New Roman" panose="02020603050405020304"/>
                        </a:rPr>
                        <a:t>Obs AMI</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Blodprop</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Respirationssvigt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Arytmi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Forgiftning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Bevidstløshed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Ingen/unormal vejrtrækning</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Akutte svære brystsmerter</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Start HLR!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r h="846360">
                <a:tc>
                  <a:txBody>
                    <a:bodyPr>
                      <a:spAutoFit/>
                    </a:bodyPr>
                    <a:p>
                      <a:pPr>
                        <a:lnSpc>
                          <a:spcPct val="100000"/>
                        </a:lnSpc>
                        <a:buNone/>
                        <a:tabLst>
                          <a:tab pos="0" algn="l"/>
                        </a:tabLst>
                      </a:pPr>
                      <a:r>
                        <a:rPr lang="da-DK" sz="1100" b="0" strike="noStrike" spc="-1">
                          <a:solidFill>
                            <a:srgbClr val="000000"/>
                          </a:solidFill>
                          <a:latin typeface="Times New Roman" panose="02020603050405020304"/>
                          <a:ea typeface="Times New Roman" panose="02020603050405020304"/>
                        </a:rPr>
                        <a:t>Shock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tabLst>
                          <a:tab pos="0" algn="l"/>
                        </a:tabLst>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Hypovolæmi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Kardiogent</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Anafylaktisk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Septisk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Obstruktivt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Bleg/cyanotisk</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Klamtsvedende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Lavt BT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Evt. urticaria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Elever ben</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Kig efter epipen og stik!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r h="535320">
                <a:tc>
                  <a:txBody>
                    <a:bodyPr>
                      <a:spAutoFit/>
                    </a:bodyPr>
                    <a:p>
                      <a:pPr>
                        <a:lnSpc>
                          <a:spcPct val="100000"/>
                        </a:lnSpc>
                        <a:buNone/>
                        <a:tabLst>
                          <a:tab pos="0" algn="l"/>
                        </a:tabLst>
                      </a:pPr>
                      <a:r>
                        <a:rPr lang="da-DK" sz="1100" b="0" strike="noStrike" spc="-1">
                          <a:solidFill>
                            <a:srgbClr val="000000"/>
                          </a:solidFill>
                          <a:latin typeface="Times New Roman" panose="02020603050405020304"/>
                          <a:ea typeface="Times New Roman" panose="02020603050405020304"/>
                        </a:rPr>
                        <a:t>Akut abdomen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tabLst>
                          <a:tab pos="0" algn="l"/>
                        </a:tabLst>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Ileus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GI blødning</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Appendicit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Evt. peritoneal reaktion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Blødning/melæna/opkast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Alment påvirket, evt. feber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r h="690840">
                <a:tc>
                  <a:txBody>
                    <a:bodyPr>
                      <a:spAutoFit/>
                    </a:bodyPr>
                    <a:p>
                      <a:pPr>
                        <a:lnSpc>
                          <a:spcPct val="100000"/>
                        </a:lnSpc>
                        <a:buNone/>
                        <a:tabLst>
                          <a:tab pos="0" algn="l"/>
                        </a:tabLst>
                      </a:pPr>
                      <a:r>
                        <a:rPr lang="da-DK" sz="1100" b="0" strike="noStrike" spc="-1">
                          <a:solidFill>
                            <a:srgbClr val="000000"/>
                          </a:solidFill>
                          <a:latin typeface="Times New Roman" panose="02020603050405020304"/>
                          <a:ea typeface="Times New Roman" panose="02020603050405020304"/>
                        </a:rPr>
                        <a:t>Akut neurologi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tabLst>
                          <a:tab pos="0" algn="l"/>
                        </a:tabLst>
                      </a:pPr>
                      <a:r>
                        <a:rPr lang="da-DK" sz="1100" b="0" strike="noStrike" spc="-1">
                          <a:solidFill>
                            <a:srgbClr val="000000"/>
                          </a:solidFill>
                          <a:latin typeface="Times New Roman" panose="02020603050405020304"/>
                          <a:ea typeface="Times New Roman" panose="02020603050405020304"/>
                        </a:rPr>
                        <a:t>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Apoplexi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Neuroinfektion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Hypoglykæmi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Ketoacidose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Neurologiske udfald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Bevidstløshed/påvirket bevidsthedsniveau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Foetor ex ore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c>
                  <a:txBody>
                    <a:bodyPr>
                      <a:spAutoFit/>
                    </a:bodyPr>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Ring 112!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Tjek pupiller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Hold hovedet eleveret </a:t>
                      </a:r>
                      <a:endParaRPr lang="da-DK" sz="1100" b="0" strike="noStrike" spc="-1">
                        <a:latin typeface="Arial" panose="020B0604020202020204"/>
                      </a:endParaRPr>
                    </a:p>
                    <a:p>
                      <a:pPr marL="165100" indent="-170815">
                        <a:lnSpc>
                          <a:spcPct val="100000"/>
                        </a:lnSpc>
                        <a:buClr>
                          <a:srgbClr val="000000"/>
                        </a:buClr>
                        <a:buFont typeface="Noto Sans Symbols" panose="020B0502040504020204"/>
                        <a:buChar char="●"/>
                      </a:pPr>
                      <a:r>
                        <a:rPr lang="da-DK" sz="1100" b="0" strike="noStrike" spc="-1">
                          <a:solidFill>
                            <a:srgbClr val="000000"/>
                          </a:solidFill>
                          <a:latin typeface="Times New Roman" panose="02020603050405020304"/>
                          <a:ea typeface="Times New Roman" panose="02020603050405020304"/>
                        </a:rPr>
                        <a:t>Evt. glucagon-pen </a:t>
                      </a:r>
                      <a:endParaRPr lang="da-DK" sz="1100" b="0" strike="noStrike" spc="-1">
                        <a:latin typeface="Arial" panose="020B0604020202020204"/>
                      </a:endParaRPr>
                    </a:p>
                  </a:txBody>
                  <a:tcPr marL="68400" marR="68400" marT="34200" marB="34200" anchor="t">
                    <a:lnL>
                      <a:noFill/>
                    </a:lnL>
                    <a:lnR>
                      <a:noFill/>
                    </a:lnR>
                    <a:lnT>
                      <a:noFill/>
                    </a:lnT>
                    <a:lnB>
                      <a:noFill/>
                    </a:lnB>
                    <a:solidFill>
                      <a:srgbClr val="4472C4"/>
                    </a:solidFill>
                  </a:tcPr>
                </a:tc>
              </a:tr>
            </a:tbl>
          </a:graphicData>
        </a:graphic>
      </p:graphicFrame>
      <p:sp>
        <p:nvSpPr>
          <p:cNvPr id="535" name="Google Shape;532;p65"/>
          <p:cNvSpPr/>
          <p:nvPr/>
        </p:nvSpPr>
        <p:spPr>
          <a:xfrm rot="1408800">
            <a:off x="6704280" y="2407680"/>
            <a:ext cx="2357640" cy="90000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t">
            <a:noAutofit/>
          </a:bodyPr>
          <a:p>
            <a:pPr>
              <a:lnSpc>
                <a:spcPct val="100000"/>
              </a:lnSpc>
              <a:buNone/>
              <a:tabLst>
                <a:tab pos="0" algn="l"/>
              </a:tabLst>
            </a:pPr>
            <a:r>
              <a:rPr lang="da-DK" sz="5400" b="1" strike="noStrike" spc="-1">
                <a:solidFill>
                  <a:srgbClr val="FF0000"/>
                </a:solidFill>
                <a:latin typeface="Calibri"/>
                <a:ea typeface="Calibri"/>
              </a:rPr>
              <a:t>Vigtigt!</a:t>
            </a:r>
            <a:endParaRPr lang="da-DK" sz="54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Effect transition="in" filter="fade">
                                      <p:cBhvr additive="repl">
                                        <p:cTn id="7" dur="1"/>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Google Shape;537;p66"/>
          <p:cNvSpPr/>
          <p:nvPr/>
        </p:nvSpPr>
        <p:spPr>
          <a:xfrm>
            <a:off x="628560" y="1787760"/>
            <a:ext cx="7886520" cy="1406880"/>
          </a:xfrm>
          <a:prstGeom prst="rect">
            <a:avLst/>
          </a:prstGeom>
          <a:noFill/>
          <a:ln w="0">
            <a:noFill/>
          </a:ln>
        </p:spPr>
        <p:style>
          <a:lnRef idx="0">
            <a:srgbClr val="FFFFFF"/>
          </a:lnRef>
          <a:fillRef idx="0">
            <a:srgbClr val="FFFFFF"/>
          </a:fillRef>
          <a:effectRef idx="0">
            <a:srgbClr val="FFFFFF"/>
          </a:effectRef>
          <a:fontRef idx="minor"/>
        </p:style>
        <p:txBody>
          <a:bodyPr lIns="68400" tIns="34200" rIns="68400" bIns="34200" anchor="ctr" anchorCtr="1">
            <a:normAutofit/>
          </a:bodyPr>
          <a:p>
            <a:pPr algn="ctr">
              <a:lnSpc>
                <a:spcPct val="90000"/>
              </a:lnSpc>
              <a:buNone/>
              <a:tabLst>
                <a:tab pos="0" algn="l"/>
              </a:tabLst>
            </a:pPr>
            <a:r>
              <a:rPr lang="da-DK" sz="9300" b="1" strike="noStrike" spc="-1">
                <a:solidFill>
                  <a:srgbClr val="002060"/>
                </a:solidFill>
                <a:latin typeface="Calibri"/>
                <a:ea typeface="Calibri"/>
              </a:rPr>
              <a:t>Quiz </a:t>
            </a:r>
            <a:r>
              <a:rPr lang="da-DK" sz="9300" b="1" strike="noStrike" spc="-1">
                <a:solidFill>
                  <a:srgbClr val="002060"/>
                </a:solidFill>
                <a:latin typeface="Noto Sans Symbols" panose="020B0502040504020204"/>
                <a:ea typeface="Noto Sans Symbols" panose="020B0502040504020204"/>
              </a:rPr>
              <a:t>☺</a:t>
            </a:r>
            <a:r>
              <a:rPr lang="da-DK" sz="9300" b="1" strike="noStrike" spc="-1">
                <a:solidFill>
                  <a:srgbClr val="002060"/>
                </a:solidFill>
                <a:latin typeface="Calibri"/>
                <a:ea typeface="Calibri"/>
              </a:rPr>
              <a:t> </a:t>
            </a:r>
            <a:endParaRPr lang="da-DK" sz="9300" b="0" strike="noStrike" spc="-1">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20412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4. Undervisningen</a:t>
            </a:r>
            <a:endParaRPr lang="da-DK" sz="3200" b="0" strike="noStrike" spc="-1">
              <a:solidFill>
                <a:srgbClr val="EEEEEE"/>
              </a:solidFill>
              <a:latin typeface="Roboto"/>
            </a:endParaRPr>
          </a:p>
        </p:txBody>
      </p:sp>
      <p:sp>
        <p:nvSpPr>
          <p:cNvPr id="308" name="Google Shape;114;p19"/>
          <p:cNvSpPr/>
          <p:nvPr/>
        </p:nvSpPr>
        <p:spPr>
          <a:xfrm>
            <a:off x="204120" y="816840"/>
            <a:ext cx="2889360" cy="409932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marL="457200" indent="-329565">
              <a:lnSpc>
                <a:spcPct val="150000"/>
              </a:lnSpc>
              <a:buClr>
                <a:srgbClr val="737373"/>
              </a:buClr>
              <a:buFont typeface="Roboto"/>
              <a:buChar char="●"/>
            </a:pPr>
            <a:r>
              <a:rPr lang="da-DK" sz="1600" b="0" strike="noStrike" spc="-1">
                <a:solidFill>
                  <a:srgbClr val="737373"/>
                </a:solidFill>
                <a:latin typeface="Roboto"/>
                <a:ea typeface="Roboto"/>
              </a:rPr>
              <a:t>8 lektioner á 4 timer</a:t>
            </a:r>
            <a:endParaRPr lang="da-DK" sz="1600" b="0" strike="noStrike" spc="-1">
              <a:latin typeface="Arial" panose="020B0604020202020204"/>
            </a:endParaRPr>
          </a:p>
          <a:p>
            <a:pPr marL="457200" indent="-329565">
              <a:lnSpc>
                <a:spcPct val="150000"/>
              </a:lnSpc>
              <a:buClr>
                <a:srgbClr val="737373"/>
              </a:buClr>
              <a:buFont typeface="Roboto"/>
              <a:buChar char="●"/>
            </a:pPr>
            <a:r>
              <a:rPr lang="da-DK" sz="1600" b="0" strike="noStrike" spc="-1">
                <a:solidFill>
                  <a:srgbClr val="737373"/>
                </a:solidFill>
                <a:latin typeface="Roboto"/>
                <a:ea typeface="Roboto"/>
              </a:rPr>
              <a:t>Evt. Ekstra timer?</a:t>
            </a:r>
            <a:endParaRPr lang="da-DK" sz="1600" b="0" strike="noStrike" spc="-1">
              <a:latin typeface="Arial" panose="020B0604020202020204"/>
            </a:endParaRPr>
          </a:p>
        </p:txBody>
      </p:sp>
      <p:pic>
        <p:nvPicPr>
          <p:cNvPr id="309" name="Picture 308"/>
          <p:cNvPicPr/>
          <p:nvPr/>
        </p:nvPicPr>
        <p:blipFill>
          <a:blip r:embed="rId1"/>
          <a:stretch>
            <a:fillRect/>
          </a:stretch>
        </p:blipFill>
        <p:spPr>
          <a:xfrm>
            <a:off x="1260000" y="1800000"/>
            <a:ext cx="6372720" cy="278460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4. Undervisningen</a:t>
            </a:r>
            <a:endParaRPr lang="da-DK" sz="3200" b="0" strike="noStrike" spc="-1">
              <a:solidFill>
                <a:srgbClr val="EEEEEE"/>
              </a:solidFill>
              <a:latin typeface="Roboto"/>
            </a:endParaRPr>
          </a:p>
        </p:txBody>
      </p:sp>
      <p:pic>
        <p:nvPicPr>
          <p:cNvPr id="311" name="Google Shape;120;p20"/>
          <p:cNvPicPr/>
          <p:nvPr/>
        </p:nvPicPr>
        <p:blipFill>
          <a:blip r:embed="rId1"/>
          <a:stretch>
            <a:fillRect/>
          </a:stretch>
        </p:blipFill>
        <p:spPr>
          <a:xfrm>
            <a:off x="152280" y="755280"/>
            <a:ext cx="8838720" cy="3392280"/>
          </a:xfrm>
          <a:prstGeom prst="rect">
            <a:avLst/>
          </a:prstGeom>
          <a:ln w="0">
            <a:noFill/>
          </a:ln>
        </p:spPr>
      </p:pic>
      <p:sp>
        <p:nvSpPr>
          <p:cNvPr id="312" name="PlaceHolder 2"/>
          <p:cNvSpPr>
            <a:spLocks noGrp="1"/>
          </p:cNvSpPr>
          <p:nvPr>
            <p:ph/>
          </p:nvPr>
        </p:nvSpPr>
        <p:spPr>
          <a:xfrm>
            <a:off x="0" y="4024080"/>
            <a:ext cx="7715160" cy="943920"/>
          </a:xfrm>
          <a:prstGeom prst="rect">
            <a:avLst/>
          </a:prstGeom>
          <a:noFill/>
          <a:ln w="0">
            <a:noFill/>
          </a:ln>
        </p:spPr>
        <p:txBody>
          <a:bodyPr tIns="91440" bIns="91440" anchor="t">
            <a:normAutofit/>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Hvad er jeres forventninger til undervisningen?</a:t>
            </a:r>
            <a:endParaRPr lang="da-DK"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4. Undervisningen</a:t>
            </a:r>
            <a:endParaRPr lang="da-DK" sz="3200" b="0" strike="noStrike" spc="-1">
              <a:solidFill>
                <a:srgbClr val="EEEEEE"/>
              </a:solidFill>
              <a:latin typeface="Roboto"/>
            </a:endParaRPr>
          </a:p>
        </p:txBody>
      </p:sp>
      <p:sp>
        <p:nvSpPr>
          <p:cNvPr id="314" name="PlaceHolder 2"/>
          <p:cNvSpPr>
            <a:spLocks noGrp="1"/>
          </p:cNvSpPr>
          <p:nvPr>
            <p:ph/>
          </p:nvPr>
        </p:nvSpPr>
        <p:spPr>
          <a:xfrm>
            <a:off x="37800" y="748800"/>
            <a:ext cx="7715160" cy="4243320"/>
          </a:xfrm>
          <a:prstGeom prst="rect">
            <a:avLst/>
          </a:prstGeom>
          <a:noFill/>
          <a:ln w="0">
            <a:noFill/>
          </a:ln>
        </p:spPr>
        <p:txBody>
          <a:bodyPr tIns="91440" bIns="91440" anchor="t">
            <a:normAutofit/>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Hvorfor overhovedet undervises sygdomslære?</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Kommer i til at bruge hvad i har lært?</a:t>
            </a:r>
            <a:endParaRPr lang="da-DK" sz="1800" b="0" strike="noStrike" spc="-1">
              <a:solidFill>
                <a:srgbClr val="000000"/>
              </a:solidFill>
              <a:latin typeface="Arial" panose="020B0604020202020204"/>
            </a:endParaRPr>
          </a:p>
          <a:p>
            <a:pPr marL="457200">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257040" y="0"/>
            <a:ext cx="8826120" cy="602280"/>
          </a:xfrm>
          <a:prstGeom prst="rect">
            <a:avLst/>
          </a:prstGeom>
          <a:noFill/>
          <a:ln w="0">
            <a:noFill/>
          </a:ln>
        </p:spPr>
        <p:txBody>
          <a:bodyPr tIns="91440" bIns="91440" anchor="ctr">
            <a:noAutofit/>
          </a:bodyPr>
          <a:p>
            <a:pPr>
              <a:lnSpc>
                <a:spcPct val="100000"/>
              </a:lnSpc>
              <a:buNone/>
              <a:tabLst>
                <a:tab pos="0" algn="l"/>
              </a:tabLst>
            </a:pPr>
            <a:r>
              <a:rPr lang="da-DK" sz="3200" b="0" strike="noStrike" spc="-1">
                <a:solidFill>
                  <a:srgbClr val="FFFFFF"/>
                </a:solidFill>
                <a:latin typeface="Roboto"/>
                <a:ea typeface="Roboto"/>
              </a:rPr>
              <a:t>Hvorfor sygdomslære?</a:t>
            </a:r>
            <a:endParaRPr lang="da-DK" sz="3200" b="0" strike="noStrike" spc="-1">
              <a:solidFill>
                <a:srgbClr val="EEEEEE"/>
              </a:solidFill>
              <a:latin typeface="Roboto"/>
            </a:endParaRPr>
          </a:p>
        </p:txBody>
      </p:sp>
      <p:sp>
        <p:nvSpPr>
          <p:cNvPr id="316" name="PlaceHolder 2"/>
          <p:cNvSpPr>
            <a:spLocks noGrp="1"/>
          </p:cNvSpPr>
          <p:nvPr>
            <p:ph/>
          </p:nvPr>
        </p:nvSpPr>
        <p:spPr>
          <a:xfrm>
            <a:off x="0" y="716400"/>
            <a:ext cx="6940440" cy="4243320"/>
          </a:xfrm>
          <a:prstGeom prst="rect">
            <a:avLst/>
          </a:prstGeom>
          <a:noFill/>
          <a:ln w="0">
            <a:noFill/>
          </a:ln>
        </p:spPr>
        <p:txBody>
          <a:bodyPr tIns="91440" bIns="91440" anchor="t">
            <a:normAutofit/>
          </a:bodyPr>
          <a:p>
            <a:pPr marL="457200" indent="-342900">
              <a:lnSpc>
                <a:spcPct val="150000"/>
              </a:lnSpc>
              <a:buClr>
                <a:srgbClr val="737373"/>
              </a:buClr>
              <a:buFont typeface="Roboto"/>
              <a:buChar char="●"/>
            </a:pPr>
            <a:r>
              <a:rPr lang="da-DK" sz="1800" b="0" strike="noStrike" spc="-1">
                <a:solidFill>
                  <a:srgbClr val="737373"/>
                </a:solidFill>
                <a:latin typeface="Roboto"/>
                <a:ea typeface="Roboto"/>
              </a:rPr>
              <a:t>Helhedsforståelse af patientens tilstand</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Sikkerhed og kontraindikation</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Optimering af behandling</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Kommunikation med andre sundhedsprofessionelle</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Patientuddannelse</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Tidlig opsporing af komplikationer</a:t>
            </a:r>
            <a:endParaRPr lang="da-DK" sz="1800" b="0" strike="noStrike" spc="-1">
              <a:solidFill>
                <a:srgbClr val="000000"/>
              </a:solidFill>
              <a:latin typeface="Arial" panose="020B0604020202020204"/>
            </a:endParaRPr>
          </a:p>
          <a:p>
            <a:pPr marL="457200" indent="-342900">
              <a:lnSpc>
                <a:spcPct val="150000"/>
              </a:lnSpc>
              <a:buClr>
                <a:srgbClr val="737373"/>
              </a:buClr>
              <a:buFont typeface="Roboto"/>
              <a:buChar char="●"/>
            </a:pPr>
            <a:r>
              <a:rPr lang="da-DK" sz="1800" b="0" strike="noStrike" spc="-1">
                <a:solidFill>
                  <a:srgbClr val="737373"/>
                </a:solidFill>
                <a:latin typeface="Roboto"/>
                <a:ea typeface="Roboto"/>
              </a:rPr>
              <a:t>Evidensbaseret praksis og videreuddannelse</a:t>
            </a:r>
            <a:endParaRPr lang="da-DK" sz="1800" b="0" strike="noStrike" spc="-1">
              <a:solidFill>
                <a:srgbClr val="000000"/>
              </a:solidFill>
              <a:latin typeface="Arial" panose="020B0604020202020204"/>
            </a:endParaRPr>
          </a:p>
          <a:p>
            <a:pPr marL="457200">
              <a:lnSpc>
                <a:spcPct val="150000"/>
              </a:lnSpc>
              <a:spcBef>
                <a:spcPts val="1200"/>
              </a:spcBef>
              <a:spcAft>
                <a:spcPts val="1200"/>
              </a:spcAft>
              <a:buNone/>
              <a:tabLst>
                <a:tab pos="0" algn="l"/>
              </a:tabLst>
            </a:pPr>
            <a:endParaRPr lang="da-DK" sz="1800" b="0" strike="noStrike" spc="-1">
              <a:solidFill>
                <a:srgbClr val="000000"/>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15415</Words>
  <Application>WPS Presentation</Application>
  <PresentationFormat/>
  <Paragraphs>733</Paragraphs>
  <Slides>53</Slides>
  <Notes>0</Notes>
  <HiddenSlides>0</HiddenSlides>
  <MMClips>0</MMClips>
  <ScaleCrop>false</ScaleCrop>
  <HeadingPairs>
    <vt:vector size="6" baseType="variant">
      <vt:variant>
        <vt:lpstr>已用的字体</vt:lpstr>
      </vt:variant>
      <vt:variant>
        <vt:i4>16</vt:i4>
      </vt:variant>
      <vt:variant>
        <vt:lpstr>主题</vt:lpstr>
      </vt:variant>
      <vt:variant>
        <vt:i4>7</vt:i4>
      </vt:variant>
      <vt:variant>
        <vt:lpstr>幻灯片标题</vt:lpstr>
      </vt:variant>
      <vt:variant>
        <vt:i4>53</vt:i4>
      </vt:variant>
    </vt:vector>
  </HeadingPairs>
  <TitlesOfParts>
    <vt:vector size="76" baseType="lpstr">
      <vt:lpstr>Arial</vt:lpstr>
      <vt:lpstr>SimSun</vt:lpstr>
      <vt:lpstr>Wingdings</vt:lpstr>
      <vt:lpstr>Arial</vt:lpstr>
      <vt:lpstr>Roboto</vt:lpstr>
      <vt:lpstr>Amiri</vt:lpstr>
      <vt:lpstr>Times New Roman</vt:lpstr>
      <vt:lpstr>Symbol</vt:lpstr>
      <vt:lpstr>StarSymbol</vt:lpstr>
      <vt:lpstr>Microsoft YaHei</vt:lpstr>
      <vt:lpstr>Droid Sans Fallback</vt:lpstr>
      <vt:lpstr>Arial Unicode MS</vt:lpstr>
      <vt:lpstr>Wingdings 2</vt:lpstr>
      <vt:lpstr>Calibri</vt:lpstr>
      <vt:lpstr>Trebuchet MS</vt:lpstr>
      <vt:lpstr>Noto Sans Symbols</vt:lpstr>
      <vt:lpstr>Office Theme</vt:lpstr>
      <vt:lpstr>Office Theme</vt:lpstr>
      <vt:lpstr>Office Theme</vt:lpstr>
      <vt:lpstr>Office Theme</vt:lpstr>
      <vt:lpstr>Office Theme</vt:lpstr>
      <vt:lpstr>Office Theme</vt:lpstr>
      <vt:lpstr>Office Theme</vt:lpstr>
      <vt:lpstr>Sygdomslære</vt:lpstr>
      <vt:lpstr>Praktisk information</vt:lpstr>
      <vt:lpstr>Introduktion af underviser</vt:lpstr>
      <vt:lpstr>2. Pensum</vt:lpstr>
      <vt:lpstr>3. Eksamen</vt:lpstr>
      <vt:lpstr>4. Undervisningen</vt:lpstr>
      <vt:lpstr>4. Undervisningen</vt:lpstr>
      <vt:lpstr>4. Undervisningen</vt:lpstr>
      <vt:lpstr>Hvorfor sygdomslære?</vt:lpstr>
      <vt:lpstr>Helhedsforståelse af patientens tilstand</vt:lpstr>
      <vt:lpstr>Sikkerhed og kontraindikation</vt:lpstr>
      <vt:lpstr>Optimering af behandling</vt:lpstr>
      <vt:lpstr>Kommunikation med andre sundhedsprofessionelle</vt:lpstr>
      <vt:lpstr>Patientuddannelse</vt:lpstr>
      <vt:lpstr>Tidlig opsporing af komplikationer</vt:lpstr>
      <vt:lpstr>Evidensbaseret praksis og videreuddannelse</vt:lpstr>
      <vt:lpstr>Evidensbaseret praksis og videreuddannelse</vt:lpstr>
      <vt:lpstr>Evidensbaseret praksis og videreuddannelse</vt:lpstr>
      <vt:lpstr>PowerPoint 演示文稿</vt:lpstr>
      <vt:lpstr>PowerPoint 演示文稿</vt:lpstr>
      <vt:lpstr>PowerPoint 演示文稿</vt:lpstr>
      <vt:lpstr>PowerPoint 演示文稿</vt:lpstr>
      <vt:lpstr>PowerPoint 演示文稿</vt:lpstr>
      <vt:lpstr>PowerPoint 演示文稿</vt:lpstr>
      <vt:lpstr>Introduktion til medicin &amp; kirurgi  </vt:lpstr>
      <vt:lpstr>Journalen som arbejdsværktøj </vt:lpstr>
      <vt:lpstr>SOAP - eksempel</vt:lpstr>
      <vt:lpstr>Journalkonceptet - Sygehus</vt:lpstr>
      <vt:lpstr>Journalkonceptet - fortsat</vt:lpstr>
      <vt:lpstr>Journalkonceptet - fortsat</vt:lpstr>
      <vt:lpstr>Journalkonceptet - fortsat</vt:lpstr>
      <vt:lpstr>Journalkonceptet - fortsat</vt:lpstr>
      <vt:lpstr>God eller dårlig journaltekst? Hvorfor? </vt:lpstr>
      <vt:lpstr>Udredning og diagnostik</vt:lpstr>
      <vt:lpstr>Operationsforløb</vt:lpstr>
      <vt:lpstr>Operationsforløb - eksempler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andreas</cp:lastModifiedBy>
  <cp:revision>10</cp:revision>
  <dcterms:created xsi:type="dcterms:W3CDTF">2025-05-15T11:51:11Z</dcterms:created>
  <dcterms:modified xsi:type="dcterms:W3CDTF">2025-05-15T11:51:11Z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